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64" r:id="rId2"/>
    <p:sldId id="265" r:id="rId3"/>
    <p:sldId id="279" r:id="rId4"/>
    <p:sldId id="277" r:id="rId5"/>
    <p:sldId id="272" r:id="rId6"/>
    <p:sldId id="280" r:id="rId7"/>
    <p:sldId id="288" r:id="rId8"/>
    <p:sldId id="269" r:id="rId9"/>
    <p:sldId id="289" r:id="rId10"/>
    <p:sldId id="287" r:id="rId11"/>
    <p:sldId id="276" r:id="rId12"/>
    <p:sldId id="273" r:id="rId13"/>
    <p:sldId id="275" r:id="rId14"/>
    <p:sldId id="281" r:id="rId15"/>
    <p:sldId id="282" r:id="rId16"/>
    <p:sldId id="283" r:id="rId17"/>
    <p:sldId id="284" r:id="rId18"/>
    <p:sldId id="286" r:id="rId19"/>
    <p:sldId id="290" r:id="rId20"/>
  </p:sldIdLst>
  <p:sldSz cx="9144000" cy="6858000" type="screen4x3"/>
  <p:notesSz cx="6662738" cy="9926638"/>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A01E"/>
    <a:srgbClr val="E2A24B"/>
    <a:srgbClr val="000000"/>
    <a:srgbClr val="A08232"/>
    <a:srgbClr val="50AAE6"/>
    <a:srgbClr val="FF99FF"/>
    <a:srgbClr val="5A6EB4"/>
    <a:srgbClr val="A00078"/>
    <a:srgbClr val="A01E28"/>
    <a:srgbClr val="FA82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72" autoAdjust="0"/>
    <p:restoredTop sz="94691" autoAdjust="0"/>
  </p:normalViewPr>
  <p:slideViewPr>
    <p:cSldViewPr>
      <p:cViewPr>
        <p:scale>
          <a:sx n="95" d="100"/>
          <a:sy n="95" d="100"/>
        </p:scale>
        <p:origin x="-2010" y="-7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2D6C11-B89E-42FB-BCF1-B768306AC7EC}"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de-DE"/>
        </a:p>
      </dgm:t>
    </dgm:pt>
    <dgm:pt modelId="{3766AA39-3AE5-4337-89A6-BBD28FD8DF57}" type="pres">
      <dgm:prSet presAssocID="{C12D6C11-B89E-42FB-BCF1-B768306AC7EC}" presName="Name0" presStyleCnt="0">
        <dgm:presLayoutVars>
          <dgm:dir/>
          <dgm:resizeHandles val="exact"/>
        </dgm:presLayoutVars>
      </dgm:prSet>
      <dgm:spPr/>
      <dgm:t>
        <a:bodyPr/>
        <a:lstStyle/>
        <a:p>
          <a:endParaRPr lang="de-DE"/>
        </a:p>
      </dgm:t>
    </dgm:pt>
  </dgm:ptLst>
  <dgm:cxnLst>
    <dgm:cxn modelId="{9118A228-BCB8-4DF1-906F-2DACCBEAD1CD}" type="presOf" srcId="{C12D6C11-B89E-42FB-BCF1-B768306AC7EC}" destId="{3766AA39-3AE5-4337-89A6-BBD28FD8DF57}"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8" name="Rectangle 4"/>
          <p:cNvSpPr>
            <a:spLocks noGrp="1" noChangeArrowheads="1"/>
          </p:cNvSpPr>
          <p:nvPr>
            <p:ph type="ftr" sz="quarter" idx="2"/>
          </p:nvPr>
        </p:nvSpPr>
        <p:spPr bwMode="auto">
          <a:xfrm>
            <a:off x="3556547" y="508396"/>
            <a:ext cx="2680518" cy="30331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800">
                <a:cs typeface="+mn-cs"/>
              </a:defRPr>
            </a:lvl1pPr>
          </a:lstStyle>
          <a:p>
            <a:pPr>
              <a:defRPr/>
            </a:pPr>
            <a:r>
              <a:rPr lang="de-DE"/>
              <a:t>Prof. Dr. Max Mustermann | Musterfakultät</a:t>
            </a:r>
          </a:p>
        </p:txBody>
      </p:sp>
      <p:sp>
        <p:nvSpPr>
          <p:cNvPr id="47111" name="Text Box 7"/>
          <p:cNvSpPr txBox="1">
            <a:spLocks noChangeArrowheads="1"/>
          </p:cNvSpPr>
          <p:nvPr/>
        </p:nvSpPr>
        <p:spPr bwMode="auto">
          <a:xfrm>
            <a:off x="525926" y="9263142"/>
            <a:ext cx="3015197" cy="223169"/>
          </a:xfrm>
          <a:prstGeom prst="rect">
            <a:avLst/>
          </a:prstGeom>
          <a:noFill/>
          <a:ln w="9525">
            <a:noFill/>
            <a:miter lim="800000"/>
            <a:headEnd/>
            <a:tailEnd/>
          </a:ln>
          <a:effectLst/>
        </p:spPr>
        <p:txBody>
          <a:bodyPr lIns="0" tIns="0" rIns="0" bIns="0">
            <a:spAutoFit/>
          </a:bodyPr>
          <a:lstStyle/>
          <a:p>
            <a:pPr>
              <a:lnSpc>
                <a:spcPct val="65000"/>
              </a:lnSpc>
              <a:spcBef>
                <a:spcPct val="50000"/>
              </a:spcBef>
              <a:defRPr/>
            </a:pPr>
            <a:r>
              <a:rPr lang="de-DE" sz="800">
                <a:cs typeface="+mn-cs"/>
              </a:rPr>
              <a:t>KIT – Universität des Landes Baden-Württemberg und </a:t>
            </a:r>
          </a:p>
          <a:p>
            <a:pPr>
              <a:lnSpc>
                <a:spcPct val="65000"/>
              </a:lnSpc>
              <a:spcBef>
                <a:spcPct val="50000"/>
              </a:spcBef>
              <a:defRPr/>
            </a:pPr>
            <a:r>
              <a:rPr lang="de-DE" sz="800">
                <a:cs typeface="+mn-cs"/>
              </a:rPr>
              <a:t>nationales Forschungszentrum in der Helmholtz-Gemeinschaft</a:t>
            </a:r>
          </a:p>
        </p:txBody>
      </p:sp>
      <p:pic>
        <p:nvPicPr>
          <p:cNvPr id="7172" name="Picture 11" descr="KIT-Logo-rgb_de"/>
          <p:cNvPicPr>
            <a:picLocks noChangeAspect="1" noChangeArrowheads="1"/>
          </p:cNvPicPr>
          <p:nvPr/>
        </p:nvPicPr>
        <p:blipFill>
          <a:blip r:embed="rId2"/>
          <a:srcRect/>
          <a:stretch>
            <a:fillRect/>
          </a:stretch>
        </p:blipFill>
        <p:spPr bwMode="auto">
          <a:xfrm>
            <a:off x="533638" y="205084"/>
            <a:ext cx="979361" cy="504948"/>
          </a:xfrm>
          <a:prstGeom prst="rect">
            <a:avLst/>
          </a:prstGeom>
          <a:noFill/>
          <a:ln w="9525">
            <a:noFill/>
            <a:miter lim="800000"/>
            <a:headEnd/>
            <a:tailEnd/>
          </a:ln>
        </p:spPr>
      </p:pic>
    </p:spTree>
    <p:extLst>
      <p:ext uri="{BB962C8B-B14F-4D97-AF65-F5344CB8AC3E}">
        <p14:creationId xmlns:p14="http://schemas.microsoft.com/office/powerpoint/2010/main" val="3406121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3"/>
            <a:ext cx="2887186" cy="4963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de-DE"/>
          </a:p>
        </p:txBody>
      </p:sp>
      <p:sp>
        <p:nvSpPr>
          <p:cNvPr id="3075" name="Rectangle 3"/>
          <p:cNvSpPr>
            <a:spLocks noGrp="1" noChangeArrowheads="1"/>
          </p:cNvSpPr>
          <p:nvPr>
            <p:ph type="dt" idx="1"/>
          </p:nvPr>
        </p:nvSpPr>
        <p:spPr bwMode="auto">
          <a:xfrm>
            <a:off x="3774012" y="3"/>
            <a:ext cx="2887186" cy="4963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de-DE"/>
          </a:p>
        </p:txBody>
      </p:sp>
      <p:sp>
        <p:nvSpPr>
          <p:cNvPr id="6148" name="Rectangle 4"/>
          <p:cNvSpPr>
            <a:spLocks noGrp="1" noRot="1" noChangeAspect="1" noChangeArrowheads="1" noTextEdit="1"/>
          </p:cNvSpPr>
          <p:nvPr>
            <p:ph type="sldImg" idx="2"/>
          </p:nvPr>
        </p:nvSpPr>
        <p:spPr bwMode="auto">
          <a:xfrm>
            <a:off x="850900" y="744538"/>
            <a:ext cx="4960938" cy="37226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66274" y="4715153"/>
            <a:ext cx="5330190" cy="4466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078" name="Rectangle 6"/>
          <p:cNvSpPr>
            <a:spLocks noGrp="1" noChangeArrowheads="1"/>
          </p:cNvSpPr>
          <p:nvPr>
            <p:ph type="ftr" sz="quarter" idx="4"/>
          </p:nvPr>
        </p:nvSpPr>
        <p:spPr bwMode="auto">
          <a:xfrm>
            <a:off x="2" y="9428586"/>
            <a:ext cx="2887186" cy="49633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r>
              <a:rPr lang="de-DE"/>
              <a:t>Prof. Dr. Max Mustermann | Musterfakultät</a:t>
            </a:r>
          </a:p>
        </p:txBody>
      </p:sp>
      <p:sp>
        <p:nvSpPr>
          <p:cNvPr id="3079" name="Rectangle 7"/>
          <p:cNvSpPr>
            <a:spLocks noGrp="1" noChangeArrowheads="1"/>
          </p:cNvSpPr>
          <p:nvPr>
            <p:ph type="sldNum" sz="quarter" idx="5"/>
          </p:nvPr>
        </p:nvSpPr>
        <p:spPr bwMode="auto">
          <a:xfrm>
            <a:off x="3774012" y="9428586"/>
            <a:ext cx="2887186" cy="49633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D572F65E-8C55-4EED-8C8C-37349BE7C31B}" type="slidenum">
              <a:rPr lang="de-DE"/>
              <a:pPr>
                <a:defRPr/>
              </a:pPr>
              <a:t>‹Nr.›</a:t>
            </a:fld>
            <a:endParaRPr lang="de-DE"/>
          </a:p>
        </p:txBody>
      </p:sp>
    </p:spTree>
    <p:extLst>
      <p:ext uri="{BB962C8B-B14F-4D97-AF65-F5344CB8AC3E}">
        <p14:creationId xmlns:p14="http://schemas.microsoft.com/office/powerpoint/2010/main" val="3584862122"/>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ußzeilenplatzhalter 3"/>
          <p:cNvSpPr>
            <a:spLocks noGrp="1"/>
          </p:cNvSpPr>
          <p:nvPr>
            <p:ph type="ftr" sz="quarter" idx="10"/>
          </p:nvPr>
        </p:nvSpPr>
        <p:spPr/>
        <p:txBody>
          <a:bodyPr/>
          <a:lstStyle/>
          <a:p>
            <a:pPr>
              <a:defRPr/>
            </a:pPr>
            <a:r>
              <a:rPr lang="de-DE" smtClean="0"/>
              <a:t>Prof. Dr. Max Mustermann | Musterfakultät</a:t>
            </a:r>
            <a:endParaRPr lang="de-DE"/>
          </a:p>
        </p:txBody>
      </p:sp>
      <p:sp>
        <p:nvSpPr>
          <p:cNvPr id="5" name="Foliennummernplatzhalter 4"/>
          <p:cNvSpPr>
            <a:spLocks noGrp="1"/>
          </p:cNvSpPr>
          <p:nvPr>
            <p:ph type="sldNum" sz="quarter" idx="11"/>
          </p:nvPr>
        </p:nvSpPr>
        <p:spPr/>
        <p:txBody>
          <a:bodyPr/>
          <a:lstStyle/>
          <a:p>
            <a:pPr>
              <a:defRPr/>
            </a:pPr>
            <a:fld id="{D572F65E-8C55-4EED-8C8C-37349BE7C31B}" type="slidenum">
              <a:rPr lang="de-DE" smtClean="0"/>
              <a:pPr>
                <a:defRPr/>
              </a:pPr>
              <a:t>2</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5" name="Picture 9" descr="II_rahmen_neu_titel"/>
          <p:cNvPicPr>
            <a:picLocks noChangeAspect="1" noChangeArrowheads="1"/>
          </p:cNvPicPr>
          <p:nvPr userDrawn="1"/>
        </p:nvPicPr>
        <p:blipFill>
          <a:blip r:embed="rId2" cstate="print"/>
          <a:srcRect/>
          <a:stretch>
            <a:fillRect/>
          </a:stretch>
        </p:blipFill>
        <p:spPr bwMode="auto">
          <a:xfrm>
            <a:off x="4572000" y="3643313"/>
            <a:ext cx="4429156" cy="2730500"/>
          </a:xfrm>
          <a:prstGeom prst="rect">
            <a:avLst/>
          </a:prstGeom>
          <a:noFill/>
          <a:ln w="9525">
            <a:noFill/>
            <a:miter lim="800000"/>
            <a:headEnd/>
            <a:tailEnd/>
          </a:ln>
        </p:spPr>
      </p:pic>
      <p:pic>
        <p:nvPicPr>
          <p:cNvPr id="10" name="Picture 9" descr="II_rahmen_neu_titel"/>
          <p:cNvPicPr>
            <a:picLocks noChangeAspect="1" noChangeArrowheads="1"/>
          </p:cNvPicPr>
          <p:nvPr userDrawn="1"/>
        </p:nvPicPr>
        <p:blipFill>
          <a:blip r:embed="rId3" cstate="print"/>
          <a:srcRect/>
          <a:stretch>
            <a:fillRect/>
          </a:stretch>
        </p:blipFill>
        <p:spPr bwMode="auto">
          <a:xfrm>
            <a:off x="4539" y="-20663"/>
            <a:ext cx="9144000" cy="6870700"/>
          </a:xfrm>
          <a:prstGeom prst="rect">
            <a:avLst/>
          </a:prstGeom>
          <a:noFill/>
          <a:ln w="9525">
            <a:noFill/>
            <a:miter lim="800000"/>
            <a:headEnd/>
            <a:tailEnd/>
          </a:ln>
        </p:spPr>
      </p:pic>
      <p:sp>
        <p:nvSpPr>
          <p:cNvPr id="6" name="Text Box 14"/>
          <p:cNvSpPr txBox="1">
            <a:spLocks noChangeArrowheads="1"/>
          </p:cNvSpPr>
          <p:nvPr userDrawn="1"/>
        </p:nvSpPr>
        <p:spPr bwMode="auto">
          <a:xfrm>
            <a:off x="396875" y="6475413"/>
            <a:ext cx="3670300" cy="244475"/>
          </a:xfrm>
          <a:prstGeom prst="rect">
            <a:avLst/>
          </a:prstGeom>
          <a:noFill/>
          <a:ln w="9525">
            <a:noFill/>
            <a:miter lim="800000"/>
            <a:headEnd/>
            <a:tailEnd/>
          </a:ln>
          <a:effectLst/>
        </p:spPr>
        <p:txBody>
          <a:bodyPr lIns="0" tIns="0" rIns="0" bIns="0">
            <a:spAutoFit/>
          </a:bodyPr>
          <a:lstStyle/>
          <a:p>
            <a:pPr>
              <a:defRPr/>
            </a:pPr>
            <a:r>
              <a:rPr lang="de-DE" sz="800">
                <a:cs typeface="+mn-cs"/>
              </a:rPr>
              <a:t>KIT – Universität des Landes Baden-Württemberg und</a:t>
            </a:r>
          </a:p>
          <a:p>
            <a:pPr>
              <a:defRPr/>
            </a:pPr>
            <a:r>
              <a:rPr lang="de-DE" sz="800">
                <a:cs typeface="+mn-cs"/>
              </a:rPr>
              <a:t>nationales Forschungszentrum in der Helmholtz-Gemeinschaft</a:t>
            </a:r>
          </a:p>
        </p:txBody>
      </p:sp>
      <p:sp>
        <p:nvSpPr>
          <p:cNvPr id="7" name="Text Box 21"/>
          <p:cNvSpPr txBox="1">
            <a:spLocks noChangeArrowheads="1"/>
          </p:cNvSpPr>
          <p:nvPr userDrawn="1"/>
        </p:nvSpPr>
        <p:spPr bwMode="auto">
          <a:xfrm>
            <a:off x="385763" y="3367088"/>
            <a:ext cx="4537075" cy="152400"/>
          </a:xfrm>
          <a:prstGeom prst="rect">
            <a:avLst/>
          </a:prstGeom>
          <a:noFill/>
          <a:ln w="9525">
            <a:noFill/>
            <a:miter lim="800000"/>
            <a:headEnd/>
            <a:tailEnd/>
          </a:ln>
          <a:effectLst/>
        </p:spPr>
        <p:txBody>
          <a:bodyPr lIns="0" tIns="0" rIns="0" bIns="0" anchor="ctr">
            <a:spAutoFit/>
          </a:bodyPr>
          <a:lstStyle/>
          <a:p>
            <a:pPr>
              <a:defRPr/>
            </a:pPr>
            <a:r>
              <a:rPr lang="de-DE" sz="1000" dirty="0" smtClean="0">
                <a:solidFill>
                  <a:schemeClr val="bg1"/>
                </a:solidFill>
                <a:cs typeface="+mn-cs"/>
              </a:rPr>
              <a:t>Dr. Thomas Windmann Presse</a:t>
            </a:r>
            <a:r>
              <a:rPr lang="de-DE" sz="1000" dirty="0">
                <a:solidFill>
                  <a:schemeClr val="bg1"/>
                </a:solidFill>
                <a:cs typeface="+mn-cs"/>
              </a:rPr>
              <a:t>, Kommunikation und Marketing</a:t>
            </a:r>
          </a:p>
        </p:txBody>
      </p:sp>
      <p:sp>
        <p:nvSpPr>
          <p:cNvPr id="8" name="Text Box 14"/>
          <p:cNvSpPr txBox="1">
            <a:spLocks noChangeArrowheads="1"/>
          </p:cNvSpPr>
          <p:nvPr userDrawn="1"/>
        </p:nvSpPr>
        <p:spPr bwMode="auto">
          <a:xfrm>
            <a:off x="7318374" y="6497638"/>
            <a:ext cx="1611344" cy="244475"/>
          </a:xfrm>
          <a:prstGeom prst="rect">
            <a:avLst/>
          </a:prstGeom>
          <a:noFill/>
          <a:ln w="9525">
            <a:noFill/>
            <a:miter lim="800000"/>
            <a:headEnd/>
            <a:tailEnd/>
          </a:ln>
          <a:effectLst/>
        </p:spPr>
        <p:txBody>
          <a:bodyPr wrap="square" lIns="0" tIns="0" rIns="0" bIns="0">
            <a:spAutoFit/>
          </a:bodyPr>
          <a:lstStyle/>
          <a:p>
            <a:pPr algn="r">
              <a:defRPr/>
            </a:pPr>
            <a:r>
              <a:rPr lang="de-DE" sz="1600" b="1" dirty="0" smtClean="0">
                <a:solidFill>
                  <a:schemeClr val="bg1"/>
                </a:solidFill>
                <a:cs typeface="+mn-cs"/>
              </a:rPr>
              <a:t>www.kit.edu</a:t>
            </a:r>
            <a:endParaRPr lang="de-DE" sz="1600" b="1" dirty="0">
              <a:solidFill>
                <a:schemeClr val="bg1"/>
              </a:solidFill>
              <a:cs typeface="+mn-cs"/>
            </a:endParaRPr>
          </a:p>
        </p:txBody>
      </p:sp>
      <p:pic>
        <p:nvPicPr>
          <p:cNvPr id="9" name="Picture 11" descr="KIT-Logo-rgb_de"/>
          <p:cNvPicPr>
            <a:picLocks noChangeAspect="1" noChangeArrowheads="1"/>
          </p:cNvPicPr>
          <p:nvPr userDrawn="1"/>
        </p:nvPicPr>
        <p:blipFill>
          <a:blip r:embed="rId4"/>
          <a:srcRect/>
          <a:stretch>
            <a:fillRect/>
          </a:stretch>
        </p:blipFill>
        <p:spPr bwMode="auto">
          <a:xfrm>
            <a:off x="395288" y="333375"/>
            <a:ext cx="1619250" cy="747713"/>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2"/>
          <p:cNvSpPr>
            <a:spLocks noGrp="1" noChangeArrowheads="1"/>
          </p:cNvSpPr>
          <p:nvPr>
            <p:ph type="ftr" sz="quarter" idx="10"/>
          </p:nvPr>
        </p:nvSpPr>
        <p:spPr>
          <a:ln/>
        </p:spPr>
        <p:txBody>
          <a:bodyPr/>
          <a:lstStyle>
            <a:lvl1pPr>
              <a:defRPr/>
            </a:lvl1pPr>
          </a:lstStyle>
          <a:p>
            <a:pPr>
              <a:defRPr/>
            </a:pPr>
            <a:r>
              <a:rPr lang="de-DE"/>
              <a:t>Prof. Max Mustermann - Präsentationstitel</a:t>
            </a:r>
          </a:p>
        </p:txBody>
      </p:sp>
      <p:sp>
        <p:nvSpPr>
          <p:cNvPr id="5" name="Datumsplatzhalter 10"/>
          <p:cNvSpPr>
            <a:spLocks noGrp="1"/>
          </p:cNvSpPr>
          <p:nvPr>
            <p:ph type="dt" sz="half" idx="11"/>
          </p:nvPr>
        </p:nvSpPr>
        <p:spPr/>
        <p:txBody>
          <a:bodyPr/>
          <a:lstStyle>
            <a:lvl1pPr>
              <a:defRPr/>
            </a:lvl1pPr>
          </a:lstStyle>
          <a:p>
            <a:pPr>
              <a:defRPr/>
            </a:pPr>
            <a:fld id="{6E11122B-A3B3-473B-9BF6-7EDE23108527}" type="datetime1">
              <a:rPr lang="de-DE"/>
              <a:pPr>
                <a:defRPr/>
              </a:pPr>
              <a:t>27.09.2013</a:t>
            </a:fld>
            <a:endParaRPr lang="de-D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59563" y="333375"/>
            <a:ext cx="2089150" cy="57594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90525" y="333375"/>
            <a:ext cx="6116638" cy="575945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2"/>
          <p:cNvSpPr>
            <a:spLocks noGrp="1" noChangeArrowheads="1"/>
          </p:cNvSpPr>
          <p:nvPr>
            <p:ph type="ftr" sz="quarter" idx="10"/>
          </p:nvPr>
        </p:nvSpPr>
        <p:spPr>
          <a:ln/>
        </p:spPr>
        <p:txBody>
          <a:bodyPr/>
          <a:lstStyle>
            <a:lvl1pPr>
              <a:defRPr/>
            </a:lvl1pPr>
          </a:lstStyle>
          <a:p>
            <a:pPr>
              <a:defRPr/>
            </a:pPr>
            <a:r>
              <a:rPr lang="de-DE"/>
              <a:t>Prof. Max Mustermann - Präsentationstitel</a:t>
            </a:r>
          </a:p>
        </p:txBody>
      </p:sp>
      <p:sp>
        <p:nvSpPr>
          <p:cNvPr id="5" name="Datumsplatzhalter 10"/>
          <p:cNvSpPr>
            <a:spLocks noGrp="1"/>
          </p:cNvSpPr>
          <p:nvPr>
            <p:ph type="dt" sz="half" idx="11"/>
          </p:nvPr>
        </p:nvSpPr>
        <p:spPr/>
        <p:txBody>
          <a:bodyPr/>
          <a:lstStyle>
            <a:lvl1pPr>
              <a:defRPr/>
            </a:lvl1pPr>
          </a:lstStyle>
          <a:p>
            <a:pPr>
              <a:defRPr/>
            </a:pPr>
            <a:fld id="{A1DC311B-F697-49AF-877D-0336F0343B5D}" type="datetime1">
              <a:rPr lang="de-DE"/>
              <a:pPr>
                <a:defRPr/>
              </a:pPr>
              <a:t>27.09.2013</a:t>
            </a:fld>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2"/>
          <p:cNvSpPr>
            <a:spLocks noGrp="1" noChangeArrowheads="1"/>
          </p:cNvSpPr>
          <p:nvPr>
            <p:ph type="ftr" sz="quarter" idx="10"/>
          </p:nvPr>
        </p:nvSpPr>
        <p:spPr>
          <a:ln/>
        </p:spPr>
        <p:txBody>
          <a:bodyPr/>
          <a:lstStyle>
            <a:lvl1pPr>
              <a:defRPr/>
            </a:lvl1pPr>
          </a:lstStyle>
          <a:p>
            <a:pPr>
              <a:defRPr/>
            </a:pPr>
            <a:r>
              <a:rPr lang="de-DE" dirty="0" smtClean="0"/>
              <a:t>J. Hartlieb – Kommunikationswege der KIT-Leitbild-Debatte</a:t>
            </a:r>
            <a:endParaRPr lang="de-DE" dirty="0"/>
          </a:p>
        </p:txBody>
      </p:sp>
      <p:sp>
        <p:nvSpPr>
          <p:cNvPr id="5" name="Datumsplatzhalter 10"/>
          <p:cNvSpPr>
            <a:spLocks noGrp="1"/>
          </p:cNvSpPr>
          <p:nvPr>
            <p:ph type="dt" sz="half" idx="11"/>
          </p:nvPr>
        </p:nvSpPr>
        <p:spPr/>
        <p:txBody>
          <a:bodyPr/>
          <a:lstStyle>
            <a:lvl1pPr>
              <a:defRPr/>
            </a:lvl1pPr>
          </a:lstStyle>
          <a:p>
            <a:pPr>
              <a:defRPr/>
            </a:pPr>
            <a:fld id="{763170DA-8911-4B28-A314-08B2FDD5777D}" type="datetime1">
              <a:rPr lang="de-DE"/>
              <a:pPr>
                <a:defRPr/>
              </a:pPr>
              <a:t>27.09.2013</a:t>
            </a:fld>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12"/>
          <p:cNvSpPr>
            <a:spLocks noGrp="1" noChangeArrowheads="1"/>
          </p:cNvSpPr>
          <p:nvPr>
            <p:ph type="ftr" sz="quarter" idx="10"/>
          </p:nvPr>
        </p:nvSpPr>
        <p:spPr>
          <a:ln/>
        </p:spPr>
        <p:txBody>
          <a:bodyPr/>
          <a:lstStyle>
            <a:lvl1pPr>
              <a:defRPr/>
            </a:lvl1pPr>
          </a:lstStyle>
          <a:p>
            <a:pPr>
              <a:defRPr/>
            </a:pPr>
            <a:r>
              <a:rPr lang="de-DE"/>
              <a:t>Prof. Max Mustermann - Präsentationstitel</a:t>
            </a:r>
          </a:p>
        </p:txBody>
      </p:sp>
      <p:sp>
        <p:nvSpPr>
          <p:cNvPr id="5" name="Datumsplatzhalter 10"/>
          <p:cNvSpPr>
            <a:spLocks noGrp="1"/>
          </p:cNvSpPr>
          <p:nvPr>
            <p:ph type="dt" sz="half" idx="11"/>
          </p:nvPr>
        </p:nvSpPr>
        <p:spPr/>
        <p:txBody>
          <a:bodyPr/>
          <a:lstStyle>
            <a:lvl1pPr>
              <a:defRPr/>
            </a:lvl1pPr>
          </a:lstStyle>
          <a:p>
            <a:pPr>
              <a:defRPr/>
            </a:pPr>
            <a:fld id="{6AEE2E0C-C548-4EE6-ABDD-80DAEFC0A6ED}" type="datetime1">
              <a:rPr lang="de-DE"/>
              <a:pPr>
                <a:defRPr/>
              </a:pPr>
              <a:t>27.09.2013</a:t>
            </a:fld>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92113" y="1198563"/>
            <a:ext cx="4102100" cy="4894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6613" y="1198563"/>
            <a:ext cx="4102100" cy="4894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2"/>
          <p:cNvSpPr>
            <a:spLocks noGrp="1" noChangeArrowheads="1"/>
          </p:cNvSpPr>
          <p:nvPr>
            <p:ph type="ftr" sz="quarter" idx="10"/>
          </p:nvPr>
        </p:nvSpPr>
        <p:spPr>
          <a:ln/>
        </p:spPr>
        <p:txBody>
          <a:bodyPr/>
          <a:lstStyle>
            <a:lvl1pPr>
              <a:defRPr/>
            </a:lvl1pPr>
          </a:lstStyle>
          <a:p>
            <a:pPr>
              <a:defRPr/>
            </a:pPr>
            <a:r>
              <a:rPr lang="de-DE"/>
              <a:t>Prof. Max Mustermann - Präsentationstitel</a:t>
            </a:r>
          </a:p>
        </p:txBody>
      </p:sp>
      <p:sp>
        <p:nvSpPr>
          <p:cNvPr id="6" name="Datumsplatzhalter 10"/>
          <p:cNvSpPr>
            <a:spLocks noGrp="1"/>
          </p:cNvSpPr>
          <p:nvPr>
            <p:ph type="dt" sz="half" idx="11"/>
          </p:nvPr>
        </p:nvSpPr>
        <p:spPr/>
        <p:txBody>
          <a:bodyPr/>
          <a:lstStyle>
            <a:lvl1pPr>
              <a:defRPr/>
            </a:lvl1pPr>
          </a:lstStyle>
          <a:p>
            <a:pPr>
              <a:defRPr/>
            </a:pPr>
            <a:fld id="{282BBD37-B513-4347-A84D-055E2F57BB29}" type="datetime1">
              <a:rPr lang="de-DE"/>
              <a:pPr>
                <a:defRPr/>
              </a:pPr>
              <a:t>27.09.2013</a:t>
            </a:fld>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2"/>
          <p:cNvSpPr>
            <a:spLocks noGrp="1" noChangeArrowheads="1"/>
          </p:cNvSpPr>
          <p:nvPr>
            <p:ph type="ftr" sz="quarter" idx="10"/>
          </p:nvPr>
        </p:nvSpPr>
        <p:spPr>
          <a:ln/>
        </p:spPr>
        <p:txBody>
          <a:bodyPr/>
          <a:lstStyle>
            <a:lvl1pPr>
              <a:defRPr/>
            </a:lvl1pPr>
          </a:lstStyle>
          <a:p>
            <a:pPr>
              <a:defRPr/>
            </a:pPr>
            <a:r>
              <a:rPr lang="de-DE"/>
              <a:t>Prof. Max Mustermann - Präsentationstitel</a:t>
            </a:r>
          </a:p>
        </p:txBody>
      </p:sp>
      <p:sp>
        <p:nvSpPr>
          <p:cNvPr id="8" name="Datumsplatzhalter 10"/>
          <p:cNvSpPr>
            <a:spLocks noGrp="1"/>
          </p:cNvSpPr>
          <p:nvPr>
            <p:ph type="dt" sz="half" idx="11"/>
          </p:nvPr>
        </p:nvSpPr>
        <p:spPr/>
        <p:txBody>
          <a:bodyPr/>
          <a:lstStyle>
            <a:lvl1pPr>
              <a:defRPr/>
            </a:lvl1pPr>
          </a:lstStyle>
          <a:p>
            <a:pPr>
              <a:defRPr/>
            </a:pPr>
            <a:fld id="{DE59C394-26E3-4314-A971-6940CF2F046C}" type="datetime1">
              <a:rPr lang="de-DE"/>
              <a:pPr>
                <a:defRPr/>
              </a:pPr>
              <a:t>27.09.2013</a:t>
            </a:fld>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12"/>
          <p:cNvSpPr>
            <a:spLocks noGrp="1" noChangeArrowheads="1"/>
          </p:cNvSpPr>
          <p:nvPr>
            <p:ph type="ftr" sz="quarter" idx="10"/>
          </p:nvPr>
        </p:nvSpPr>
        <p:spPr>
          <a:ln/>
        </p:spPr>
        <p:txBody>
          <a:bodyPr/>
          <a:lstStyle>
            <a:lvl1pPr>
              <a:defRPr/>
            </a:lvl1pPr>
          </a:lstStyle>
          <a:p>
            <a:pPr>
              <a:defRPr/>
            </a:pPr>
            <a:r>
              <a:rPr lang="de-DE"/>
              <a:t>Prof. Max Mustermann - Präsentationstitel</a:t>
            </a:r>
          </a:p>
        </p:txBody>
      </p:sp>
      <p:sp>
        <p:nvSpPr>
          <p:cNvPr id="4" name="Datumsplatzhalter 10"/>
          <p:cNvSpPr>
            <a:spLocks noGrp="1"/>
          </p:cNvSpPr>
          <p:nvPr>
            <p:ph type="dt" sz="half" idx="11"/>
          </p:nvPr>
        </p:nvSpPr>
        <p:spPr/>
        <p:txBody>
          <a:bodyPr/>
          <a:lstStyle>
            <a:lvl1pPr>
              <a:defRPr/>
            </a:lvl1pPr>
          </a:lstStyle>
          <a:p>
            <a:pPr>
              <a:defRPr/>
            </a:pPr>
            <a:fld id="{7EAE1CB5-D426-4862-B5B8-D9E88A9ECD5C}" type="datetime1">
              <a:rPr lang="de-DE"/>
              <a:pPr>
                <a:defRPr/>
              </a:pPr>
              <a:t>27.09.2013</a:t>
            </a:fld>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de-DE"/>
              <a:t>Prof. Max Mustermann - Präsentationstitel</a:t>
            </a:r>
          </a:p>
        </p:txBody>
      </p:sp>
      <p:sp>
        <p:nvSpPr>
          <p:cNvPr id="3" name="Datumsplatzhalter 10"/>
          <p:cNvSpPr>
            <a:spLocks noGrp="1"/>
          </p:cNvSpPr>
          <p:nvPr>
            <p:ph type="dt" sz="half" idx="11"/>
          </p:nvPr>
        </p:nvSpPr>
        <p:spPr/>
        <p:txBody>
          <a:bodyPr/>
          <a:lstStyle>
            <a:lvl1pPr>
              <a:defRPr/>
            </a:lvl1pPr>
          </a:lstStyle>
          <a:p>
            <a:pPr>
              <a:defRPr/>
            </a:pPr>
            <a:fld id="{F9B0FB53-DE55-4C27-B454-09542C59A86C}" type="datetime1">
              <a:rPr lang="de-DE"/>
              <a:pPr>
                <a:defRPr/>
              </a:pPr>
              <a:t>27.09.2013</a:t>
            </a:fld>
            <a:endParaRPr lang="de-D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12"/>
          <p:cNvSpPr>
            <a:spLocks noGrp="1" noChangeArrowheads="1"/>
          </p:cNvSpPr>
          <p:nvPr>
            <p:ph type="ftr" sz="quarter" idx="10"/>
          </p:nvPr>
        </p:nvSpPr>
        <p:spPr/>
        <p:txBody>
          <a:bodyPr/>
          <a:lstStyle>
            <a:lvl1pPr>
              <a:defRPr/>
            </a:lvl1pPr>
          </a:lstStyle>
          <a:p>
            <a:pPr>
              <a:defRPr/>
            </a:pPr>
            <a:r>
              <a:rPr lang="de-DE"/>
              <a:t>Prof. Max Mustermann - Präsentationstitel</a:t>
            </a:r>
          </a:p>
        </p:txBody>
      </p:sp>
      <p:sp>
        <p:nvSpPr>
          <p:cNvPr id="6" name="Datumsplatzhalter 10"/>
          <p:cNvSpPr>
            <a:spLocks noGrp="1"/>
          </p:cNvSpPr>
          <p:nvPr>
            <p:ph type="dt" sz="half" idx="11"/>
          </p:nvPr>
        </p:nvSpPr>
        <p:spPr>
          <a:xfrm>
            <a:off x="612775" y="6443663"/>
            <a:ext cx="863600" cy="360362"/>
          </a:xfrm>
        </p:spPr>
        <p:txBody>
          <a:bodyPr/>
          <a:lstStyle>
            <a:lvl1pPr algn="l">
              <a:defRPr sz="900" smtClean="0">
                <a:solidFill>
                  <a:schemeClr val="tx1">
                    <a:tint val="75000"/>
                  </a:schemeClr>
                </a:solidFill>
              </a:defRPr>
            </a:lvl1pPr>
          </a:lstStyle>
          <a:p>
            <a:pPr>
              <a:defRPr/>
            </a:pPr>
            <a:fld id="{383A8F59-0A51-4FA8-8FF5-A1B2AD06E9B9}" type="datetime1">
              <a:rPr lang="de-DE"/>
              <a:pPr>
                <a:defRPr/>
              </a:pPr>
              <a:t>27.09.2013</a:t>
            </a:fld>
            <a:endParaRPr lang="de-D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12"/>
          <p:cNvSpPr>
            <a:spLocks noGrp="1" noChangeArrowheads="1"/>
          </p:cNvSpPr>
          <p:nvPr>
            <p:ph type="ftr" sz="quarter" idx="10"/>
          </p:nvPr>
        </p:nvSpPr>
        <p:spPr>
          <a:ln/>
        </p:spPr>
        <p:txBody>
          <a:bodyPr/>
          <a:lstStyle>
            <a:lvl1pPr>
              <a:defRPr/>
            </a:lvl1pPr>
          </a:lstStyle>
          <a:p>
            <a:pPr>
              <a:defRPr/>
            </a:pPr>
            <a:r>
              <a:rPr lang="de-DE"/>
              <a:t>Prof. Max Mustermann - Präsentationstitel</a:t>
            </a:r>
          </a:p>
        </p:txBody>
      </p:sp>
      <p:sp>
        <p:nvSpPr>
          <p:cNvPr id="6" name="Datumsplatzhalter 10"/>
          <p:cNvSpPr>
            <a:spLocks noGrp="1"/>
          </p:cNvSpPr>
          <p:nvPr>
            <p:ph type="dt" sz="half" idx="11"/>
          </p:nvPr>
        </p:nvSpPr>
        <p:spPr/>
        <p:txBody>
          <a:bodyPr/>
          <a:lstStyle>
            <a:lvl1pPr>
              <a:defRPr/>
            </a:lvl1pPr>
          </a:lstStyle>
          <a:p>
            <a:pPr>
              <a:defRPr/>
            </a:pPr>
            <a:fld id="{A4774617-7122-4C08-8A59-E20F3B52F620}" type="datetime1">
              <a:rPr lang="de-DE"/>
              <a:pPr>
                <a:defRPr/>
              </a:pPr>
              <a:t>27.09.2013</a:t>
            </a:fld>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II_rahmen_neu_folge"/>
          <p:cNvPicPr>
            <a:picLocks noChangeAspect="1" noChangeArrowheads="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390525" y="333375"/>
            <a:ext cx="6911975" cy="5619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e-DE" smtClean="0"/>
              <a:t>Folientitel durch klicken hinzufügen</a:t>
            </a:r>
          </a:p>
        </p:txBody>
      </p:sp>
      <p:sp>
        <p:nvSpPr>
          <p:cNvPr id="1028" name="Rectangle 3"/>
          <p:cNvSpPr>
            <a:spLocks noGrp="1" noChangeArrowheads="1"/>
          </p:cNvSpPr>
          <p:nvPr>
            <p:ph type="body" idx="1"/>
          </p:nvPr>
        </p:nvSpPr>
        <p:spPr bwMode="auto">
          <a:xfrm>
            <a:off x="392113" y="1198563"/>
            <a:ext cx="8356600" cy="48942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Karlsruhe Institute of Technology (KIT).</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34" name="Text Box 10"/>
          <p:cNvSpPr txBox="1">
            <a:spLocks noChangeArrowheads="1"/>
          </p:cNvSpPr>
          <p:nvPr/>
        </p:nvSpPr>
        <p:spPr bwMode="auto">
          <a:xfrm>
            <a:off x="6011863" y="6453188"/>
            <a:ext cx="2736850" cy="360362"/>
          </a:xfrm>
          <a:prstGeom prst="rect">
            <a:avLst/>
          </a:prstGeom>
          <a:noFill/>
          <a:ln w="9525">
            <a:noFill/>
            <a:miter lim="800000"/>
            <a:headEnd/>
            <a:tailEnd/>
          </a:ln>
          <a:effectLst/>
        </p:spPr>
        <p:txBody>
          <a:bodyPr lIns="0" tIns="0" rIns="0" bIns="0"/>
          <a:lstStyle/>
          <a:p>
            <a:pPr algn="r">
              <a:spcBef>
                <a:spcPct val="50000"/>
              </a:spcBef>
              <a:defRPr/>
            </a:pPr>
            <a:r>
              <a:rPr lang="de-DE" sz="900" dirty="0" smtClean="0">
                <a:cs typeface="+mn-cs"/>
              </a:rPr>
              <a:t>Presse, Kommunikation und Marketing</a:t>
            </a:r>
            <a:endParaRPr lang="de-DE" sz="900" dirty="0">
              <a:cs typeface="+mn-cs"/>
            </a:endParaRPr>
          </a:p>
        </p:txBody>
      </p:sp>
      <p:sp>
        <p:nvSpPr>
          <p:cNvPr id="1035" name="Text Box 11"/>
          <p:cNvSpPr txBox="1">
            <a:spLocks noChangeArrowheads="1"/>
          </p:cNvSpPr>
          <p:nvPr/>
        </p:nvSpPr>
        <p:spPr bwMode="auto">
          <a:xfrm>
            <a:off x="250825" y="6445250"/>
            <a:ext cx="325438" cy="215900"/>
          </a:xfrm>
          <a:prstGeom prst="rect">
            <a:avLst/>
          </a:prstGeom>
          <a:noFill/>
          <a:ln w="9525">
            <a:noFill/>
            <a:miter lim="800000"/>
            <a:headEnd/>
            <a:tailEnd/>
          </a:ln>
          <a:effectLst/>
        </p:spPr>
        <p:txBody>
          <a:bodyPr lIns="0" tIns="0" rIns="0" bIns="0"/>
          <a:lstStyle/>
          <a:p>
            <a:pPr>
              <a:spcBef>
                <a:spcPct val="50000"/>
              </a:spcBef>
              <a:defRPr/>
            </a:pPr>
            <a:fld id="{78BAFD01-BC57-48E3-ADC6-CCBB537D5BD4}" type="slidenum">
              <a:rPr lang="de-DE" sz="900" b="1">
                <a:cs typeface="+mn-cs"/>
              </a:rPr>
              <a:pPr>
                <a:spcBef>
                  <a:spcPct val="50000"/>
                </a:spcBef>
                <a:defRPr/>
              </a:pPr>
              <a:t>‹Nr.›</a:t>
            </a:fld>
            <a:endParaRPr lang="de-DE" sz="900" b="1">
              <a:cs typeface="+mn-cs"/>
            </a:endParaRPr>
          </a:p>
        </p:txBody>
      </p:sp>
      <p:pic>
        <p:nvPicPr>
          <p:cNvPr id="1031" name="Picture 13" descr="KIT-Logo-rgb_de"/>
          <p:cNvPicPr>
            <a:picLocks noChangeAspect="1" noChangeArrowheads="1"/>
          </p:cNvPicPr>
          <p:nvPr/>
        </p:nvPicPr>
        <p:blipFill>
          <a:blip r:embed="rId14"/>
          <a:srcRect/>
          <a:stretch>
            <a:fillRect/>
          </a:stretch>
        </p:blipFill>
        <p:spPr bwMode="auto">
          <a:xfrm>
            <a:off x="7667625" y="333375"/>
            <a:ext cx="1076325" cy="496888"/>
          </a:xfrm>
          <a:prstGeom prst="rect">
            <a:avLst/>
          </a:prstGeom>
          <a:noFill/>
          <a:ln w="9525">
            <a:noFill/>
            <a:miter lim="800000"/>
            <a:headEnd/>
            <a:tailEnd/>
          </a:ln>
        </p:spPr>
      </p:pic>
      <p:sp>
        <p:nvSpPr>
          <p:cNvPr id="1036" name="Rectangle 12"/>
          <p:cNvSpPr>
            <a:spLocks noGrp="1" noChangeArrowheads="1"/>
          </p:cNvSpPr>
          <p:nvPr>
            <p:ph type="ftr" sz="quarter" idx="3"/>
          </p:nvPr>
        </p:nvSpPr>
        <p:spPr bwMode="auto">
          <a:xfrm>
            <a:off x="1701800" y="6445250"/>
            <a:ext cx="4248150" cy="3603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a:cs typeface="+mn-cs"/>
              </a:defRPr>
            </a:lvl1pPr>
          </a:lstStyle>
          <a:p>
            <a:pPr>
              <a:defRPr/>
            </a:pPr>
            <a:r>
              <a:rPr lang="de-DE" dirty="0" smtClean="0"/>
              <a:t>J. Hartlieb ‒ Kommunikationswege der KIT-Leitbild-Debatte</a:t>
            </a:r>
            <a:endParaRPr lang="de-DE" dirty="0"/>
          </a:p>
        </p:txBody>
      </p:sp>
      <p:sp>
        <p:nvSpPr>
          <p:cNvPr id="11" name="Datumsplatzhalter 10"/>
          <p:cNvSpPr>
            <a:spLocks noGrp="1"/>
          </p:cNvSpPr>
          <p:nvPr>
            <p:ph type="dt" sz="half" idx="2"/>
          </p:nvPr>
        </p:nvSpPr>
        <p:spPr>
          <a:xfrm>
            <a:off x="612775" y="6443663"/>
            <a:ext cx="1042988" cy="360362"/>
          </a:xfrm>
          <a:prstGeom prst="rect">
            <a:avLst/>
          </a:prstGeom>
        </p:spPr>
        <p:txBody>
          <a:bodyPr vert="horz" lIns="0" tIns="0" rIns="0" bIns="0" rtlCol="0" anchor="t" anchorCtr="0"/>
          <a:lstStyle>
            <a:lvl1pPr algn="l">
              <a:defRPr sz="900" smtClean="0">
                <a:solidFill>
                  <a:schemeClr val="tx1">
                    <a:tint val="75000"/>
                  </a:schemeClr>
                </a:solidFill>
                <a:cs typeface="+mn-cs"/>
              </a:defRPr>
            </a:lvl1pPr>
          </a:lstStyle>
          <a:p>
            <a:pPr>
              <a:defRPr/>
            </a:pPr>
            <a:fld id="{6026F1E8-36D8-4C5A-BE33-2EBB3E076CF1}" type="datetime1">
              <a:rPr lang="de-DE"/>
              <a:pPr>
                <a:defRPr/>
              </a:pPr>
              <a:t>27.09.2013</a:t>
            </a:fld>
            <a:endParaRPr lang="de-DE" dirty="0"/>
          </a:p>
        </p:txBody>
      </p:sp>
    </p:spTree>
  </p:cSld>
  <p:clrMap bg1="lt1" tx1="dk1" bg2="lt2" tx2="dk2" accent1="accent1" accent2="accent2" accent3="accent3" accent4="accent4" accent5="accent5" accent6="accent6" hlink="hlink" folHlink="folHlink"/>
  <p:sldLayoutIdLst>
    <p:sldLayoutId id="2147483683" r:id="rId1"/>
    <p:sldLayoutId id="2147483672" r:id="rId2"/>
    <p:sldLayoutId id="2147483671" r:id="rId3"/>
    <p:sldLayoutId id="2147483670" r:id="rId4"/>
    <p:sldLayoutId id="2147483669" r:id="rId5"/>
    <p:sldLayoutId id="2147483668" r:id="rId6"/>
    <p:sldLayoutId id="2147483667" r:id="rId7"/>
    <p:sldLayoutId id="2147483684" r:id="rId8"/>
    <p:sldLayoutId id="2147483666" r:id="rId9"/>
    <p:sldLayoutId id="2147483665" r:id="rId10"/>
    <p:sldLayoutId id="2147483664" r:id="rId11"/>
  </p:sldLayoutIdLst>
  <p:hf sldNum="0" hdr="0"/>
  <p:txStyles>
    <p:titleStyle>
      <a:lvl1pPr algn="l" rtl="0" fontAlgn="base">
        <a:spcBef>
          <a:spcPct val="0"/>
        </a:spcBef>
        <a:spcAft>
          <a:spcPct val="0"/>
        </a:spcAft>
        <a:defRPr sz="2400" b="1">
          <a:solidFill>
            <a:schemeClr val="tx2"/>
          </a:solidFill>
          <a:latin typeface="+mj-lt"/>
          <a:ea typeface="+mj-ea"/>
          <a:cs typeface="+mj-cs"/>
        </a:defRPr>
      </a:lvl1pPr>
      <a:lvl2pPr algn="l" rtl="0" fontAlgn="base">
        <a:spcBef>
          <a:spcPct val="0"/>
        </a:spcBef>
        <a:spcAft>
          <a:spcPct val="0"/>
        </a:spcAft>
        <a:defRPr sz="2400" b="1">
          <a:solidFill>
            <a:schemeClr val="tx2"/>
          </a:solidFill>
          <a:latin typeface="Arial" charset="0"/>
        </a:defRPr>
      </a:lvl2pPr>
      <a:lvl3pPr algn="l" rtl="0" fontAlgn="base">
        <a:spcBef>
          <a:spcPct val="0"/>
        </a:spcBef>
        <a:spcAft>
          <a:spcPct val="0"/>
        </a:spcAft>
        <a:defRPr sz="2400" b="1">
          <a:solidFill>
            <a:schemeClr val="tx2"/>
          </a:solidFill>
          <a:latin typeface="Arial" charset="0"/>
        </a:defRPr>
      </a:lvl3pPr>
      <a:lvl4pPr algn="l" rtl="0" fontAlgn="base">
        <a:spcBef>
          <a:spcPct val="0"/>
        </a:spcBef>
        <a:spcAft>
          <a:spcPct val="0"/>
        </a:spcAft>
        <a:defRPr sz="2400" b="1">
          <a:solidFill>
            <a:schemeClr val="tx2"/>
          </a:solidFill>
          <a:latin typeface="Arial" charset="0"/>
        </a:defRPr>
      </a:lvl4pPr>
      <a:lvl5pPr algn="l" rtl="0" fontAlgn="base">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p:titleStyle>
    <p:bodyStyle>
      <a:lvl1pPr marL="314325" indent="-314325" algn="l" rtl="0" fontAlgn="base">
        <a:spcBef>
          <a:spcPct val="20000"/>
        </a:spcBef>
        <a:spcAft>
          <a:spcPct val="0"/>
        </a:spcAft>
        <a:buBlip>
          <a:blip r:embed="rId15"/>
        </a:buBlip>
        <a:defRPr sz="2000">
          <a:solidFill>
            <a:schemeClr val="tx1"/>
          </a:solidFill>
          <a:latin typeface="+mn-lt"/>
          <a:ea typeface="+mn-ea"/>
          <a:cs typeface="+mn-cs"/>
        </a:defRPr>
      </a:lvl1pPr>
      <a:lvl2pPr marL="790575" indent="-314325" algn="l" rtl="0" fontAlgn="base">
        <a:spcBef>
          <a:spcPct val="20000"/>
        </a:spcBef>
        <a:spcAft>
          <a:spcPct val="0"/>
        </a:spcAft>
        <a:buBlip>
          <a:blip r:embed="rId16"/>
        </a:buBlip>
        <a:defRPr sz="2800">
          <a:solidFill>
            <a:schemeClr val="tx1"/>
          </a:solidFill>
          <a:latin typeface="+mn-lt"/>
        </a:defRPr>
      </a:lvl2pPr>
      <a:lvl3pPr marL="1209675" indent="-276225" algn="l" rtl="0" fontAlgn="base">
        <a:spcBef>
          <a:spcPct val="20000"/>
        </a:spcBef>
        <a:spcAft>
          <a:spcPct val="0"/>
        </a:spcAft>
        <a:buBlip>
          <a:blip r:embed="rId17"/>
        </a:buBlip>
        <a:defRPr sz="1600">
          <a:solidFill>
            <a:schemeClr val="tx1"/>
          </a:solidFill>
          <a:latin typeface="+mn-lt"/>
        </a:defRPr>
      </a:lvl3pPr>
      <a:lvl4pPr marL="1657350" indent="-276225" algn="l" rtl="0" fontAlgn="base">
        <a:spcBef>
          <a:spcPct val="20000"/>
        </a:spcBef>
        <a:spcAft>
          <a:spcPct val="0"/>
        </a:spcAft>
        <a:buBlip>
          <a:blip r:embed="rId17"/>
        </a:buBlip>
        <a:defRPr sz="1600">
          <a:solidFill>
            <a:schemeClr val="tx1"/>
          </a:solidFill>
          <a:latin typeface="+mn-lt"/>
        </a:defRPr>
      </a:lvl4pPr>
      <a:lvl5pPr marL="2095500" indent="-276225" algn="l" rtl="0" fontAlgn="base">
        <a:spcBef>
          <a:spcPct val="20000"/>
        </a:spcBef>
        <a:spcAft>
          <a:spcPct val="0"/>
        </a:spcAft>
        <a:buBlip>
          <a:blip r:embed="rId17"/>
        </a:buBlip>
        <a:defRPr sz="1600">
          <a:solidFill>
            <a:schemeClr val="tx1"/>
          </a:solidFill>
          <a:latin typeface="+mn-lt"/>
        </a:defRPr>
      </a:lvl5pPr>
      <a:lvl6pPr marL="2514600" indent="-228600" algn="l" rtl="0" eaLnBrk="1" fontAlgn="base" hangingPunct="1">
        <a:spcBef>
          <a:spcPct val="20000"/>
        </a:spcBef>
        <a:spcAft>
          <a:spcPct val="0"/>
        </a:spcAft>
        <a:buSzPct val="60000"/>
        <a:buBlip>
          <a:blip r:embed="rId18"/>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18"/>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18"/>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18"/>
        </a:buBlip>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2.png"/><Relationship Id="rId5" Type="http://schemas.openxmlformats.org/officeDocument/2006/relationships/diagramQuickStyle" Target="../diagrams/quickStyle1.xml"/><Relationship Id="rId10" Type="http://schemas.openxmlformats.org/officeDocument/2006/relationships/image" Target="../media/image11.png"/><Relationship Id="rId4" Type="http://schemas.openxmlformats.org/officeDocument/2006/relationships/diagramLayout" Target="../diagrams/layout1.xml"/><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395288" y="1916832"/>
            <a:ext cx="8389937" cy="720725"/>
          </a:xfrm>
          <a:prstGeom prst="rect">
            <a:avLst/>
          </a:prstGeom>
          <a:noFill/>
          <a:ln w="9525">
            <a:noFill/>
            <a:miter lim="800000"/>
            <a:headEnd/>
            <a:tailEnd/>
          </a:ln>
        </p:spPr>
        <p:txBody>
          <a:bodyPr lIns="0" tIns="0" rIns="0" bIns="0" anchor="b"/>
          <a:lstStyle/>
          <a:p>
            <a:pPr>
              <a:lnSpc>
                <a:spcPct val="90000"/>
              </a:lnSpc>
            </a:pPr>
            <a:r>
              <a:rPr lang="de-DE" sz="2600" b="1" dirty="0" smtClean="0">
                <a:solidFill>
                  <a:schemeClr val="tx2"/>
                </a:solidFill>
              </a:rPr>
              <a:t>KIT-Leitbild-Projekt</a:t>
            </a:r>
          </a:p>
          <a:p>
            <a:pPr>
              <a:lnSpc>
                <a:spcPct val="90000"/>
              </a:lnSpc>
            </a:pPr>
            <a:r>
              <a:rPr lang="de-DE" sz="2600" b="1" dirty="0" smtClean="0">
                <a:solidFill>
                  <a:schemeClr val="tx2"/>
                </a:solidFill>
              </a:rPr>
              <a:t>Status </a:t>
            </a:r>
            <a:r>
              <a:rPr lang="de-DE" sz="2600" b="1" dirty="0" err="1" smtClean="0">
                <a:solidFill>
                  <a:schemeClr val="tx2"/>
                </a:solidFill>
              </a:rPr>
              <a:t>Lektoratsprozess</a:t>
            </a:r>
            <a:endParaRPr lang="de-DE" sz="2600" b="1" dirty="0">
              <a:solidFill>
                <a:schemeClr val="tx2"/>
              </a:solidFill>
            </a:endParaRPr>
          </a:p>
        </p:txBody>
      </p:sp>
      <p:sp>
        <p:nvSpPr>
          <p:cNvPr id="4099" name="Rectangle 3"/>
          <p:cNvSpPr>
            <a:spLocks noChangeArrowheads="1"/>
          </p:cNvSpPr>
          <p:nvPr/>
        </p:nvSpPr>
        <p:spPr bwMode="auto">
          <a:xfrm>
            <a:off x="396875" y="2349500"/>
            <a:ext cx="8370888" cy="620713"/>
          </a:xfrm>
          <a:prstGeom prst="rect">
            <a:avLst/>
          </a:prstGeom>
          <a:noFill/>
          <a:ln w="9525">
            <a:noFill/>
            <a:miter lim="800000"/>
            <a:headEnd/>
            <a:tailEnd/>
          </a:ln>
        </p:spPr>
        <p:txBody>
          <a:bodyPr lIns="0" tIns="0" rIns="0" bIns="0"/>
          <a:lstStyle/>
          <a:p>
            <a:endParaRPr lang="de-DE" sz="1600" b="1">
              <a:solidFill>
                <a:srgbClr val="000000"/>
              </a:solidFill>
            </a:endParaRPr>
          </a:p>
          <a:p>
            <a:endParaRPr lang="de-DE" sz="1600" b="1">
              <a:solidFill>
                <a:srgbClr val="0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Leitbild-Lektorat – </a:t>
            </a:r>
            <a:r>
              <a:rPr lang="de-DE" dirty="0" smtClean="0"/>
              <a:t>Plausibilität Themenfelder </a:t>
            </a:r>
            <a:endParaRPr lang="de-DE" dirty="0"/>
          </a:p>
        </p:txBody>
      </p:sp>
      <p:sp>
        <p:nvSpPr>
          <p:cNvPr id="4" name="Datumsplatzhalter 3"/>
          <p:cNvSpPr>
            <a:spLocks noGrp="1"/>
          </p:cNvSpPr>
          <p:nvPr>
            <p:ph type="dt" sz="half" idx="11"/>
          </p:nvPr>
        </p:nvSpPr>
        <p:spPr/>
        <p:txBody>
          <a:bodyPr/>
          <a:lstStyle/>
          <a:p>
            <a:pPr>
              <a:defRPr/>
            </a:pPr>
            <a:fld id="{7EAE1CB5-D426-4862-B5B8-D9E88A9ECD5C}" type="datetime1">
              <a:rPr lang="de-DE" smtClean="0"/>
              <a:pPr>
                <a:defRPr/>
              </a:pPr>
              <a:t>27.09.2013</a:t>
            </a:fld>
            <a:endParaRPr lang="de-D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96752"/>
            <a:ext cx="7175351" cy="4498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448573" y="5508521"/>
            <a:ext cx="595035" cy="584775"/>
          </a:xfrm>
          <a:prstGeom prst="rect">
            <a:avLst/>
          </a:prstGeom>
          <a:noFill/>
        </p:spPr>
        <p:txBody>
          <a:bodyPr wrap="none" rtlCol="0">
            <a:spAutoFit/>
          </a:bodyPr>
          <a:lstStyle/>
          <a:p>
            <a:r>
              <a:rPr lang="de-DE" sz="3200" b="1" dirty="0" smtClean="0"/>
              <a:t>…</a:t>
            </a:r>
            <a:endParaRPr lang="de-DE" sz="3200" b="1" dirty="0"/>
          </a:p>
        </p:txBody>
      </p:sp>
    </p:spTree>
    <p:extLst>
      <p:ext uri="{BB962C8B-B14F-4D97-AF65-F5344CB8AC3E}">
        <p14:creationId xmlns:p14="http://schemas.microsoft.com/office/powerpoint/2010/main" val="16038870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Vernetzung Ziele, Werte, Stärken</a:t>
            </a:r>
            <a:endParaRPr lang="de-DE" dirty="0"/>
          </a:p>
        </p:txBody>
      </p:sp>
      <p:sp>
        <p:nvSpPr>
          <p:cNvPr id="3" name="Datumsplatzhalter 2"/>
          <p:cNvSpPr>
            <a:spLocks noGrp="1"/>
          </p:cNvSpPr>
          <p:nvPr>
            <p:ph type="dt" sz="half" idx="11"/>
          </p:nvPr>
        </p:nvSpPr>
        <p:spPr/>
        <p:txBody>
          <a:bodyPr/>
          <a:lstStyle/>
          <a:p>
            <a:pPr>
              <a:defRPr/>
            </a:pPr>
            <a:fld id="{F9B0FB53-DE55-4C27-B454-09542C59A86C}" type="datetime1">
              <a:rPr lang="de-DE" smtClean="0"/>
              <a:pPr>
                <a:defRPr/>
              </a:pPr>
              <a:t>27.09.2013</a:t>
            </a:fld>
            <a:endParaRPr lang="de-D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9560" y="1295723"/>
            <a:ext cx="4536504" cy="4901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86616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Vorgehen</a:t>
            </a:r>
            <a:endParaRPr lang="de-DE" dirty="0"/>
          </a:p>
        </p:txBody>
      </p:sp>
      <p:sp>
        <p:nvSpPr>
          <p:cNvPr id="4" name="Datumsplatzhalter 3"/>
          <p:cNvSpPr>
            <a:spLocks noGrp="1"/>
          </p:cNvSpPr>
          <p:nvPr>
            <p:ph type="dt" sz="half" idx="11"/>
          </p:nvPr>
        </p:nvSpPr>
        <p:spPr/>
        <p:txBody>
          <a:bodyPr/>
          <a:lstStyle/>
          <a:p>
            <a:pPr>
              <a:defRPr/>
            </a:pPr>
            <a:fld id="{7EAE1CB5-D426-4862-B5B8-D9E88A9ECD5C}" type="datetime1">
              <a:rPr lang="de-DE" smtClean="0"/>
              <a:pPr>
                <a:defRPr/>
              </a:pPr>
              <a:t>27.09.2013</a:t>
            </a:fld>
            <a:endParaRPr lang="de-DE" dirty="0"/>
          </a:p>
        </p:txBody>
      </p:sp>
      <p:sp>
        <p:nvSpPr>
          <p:cNvPr id="5" name="Textfeld 4"/>
          <p:cNvSpPr txBox="1"/>
          <p:nvPr/>
        </p:nvSpPr>
        <p:spPr>
          <a:xfrm>
            <a:off x="1187624" y="2348880"/>
            <a:ext cx="1031052" cy="1668405"/>
          </a:xfrm>
          <a:prstGeom prst="rect">
            <a:avLst/>
          </a:prstGeom>
          <a:noFill/>
        </p:spPr>
        <p:txBody>
          <a:bodyPr wrap="none" rtlCol="0">
            <a:spAutoFit/>
          </a:bodyPr>
          <a:lstStyle/>
          <a:p>
            <a:pPr algn="ctr">
              <a:lnSpc>
                <a:spcPct val="200000"/>
              </a:lnSpc>
            </a:pPr>
            <a:r>
              <a:rPr lang="de-DE" b="1" dirty="0" smtClean="0"/>
              <a:t>Ziele</a:t>
            </a:r>
          </a:p>
          <a:p>
            <a:pPr algn="ctr">
              <a:lnSpc>
                <a:spcPct val="200000"/>
              </a:lnSpc>
            </a:pPr>
            <a:r>
              <a:rPr lang="de-DE" b="1" dirty="0" smtClean="0"/>
              <a:t>Werte</a:t>
            </a:r>
          </a:p>
          <a:p>
            <a:pPr algn="ctr">
              <a:lnSpc>
                <a:spcPct val="200000"/>
              </a:lnSpc>
            </a:pPr>
            <a:r>
              <a:rPr lang="de-DE" b="1" dirty="0" smtClean="0"/>
              <a:t>Stärken</a:t>
            </a:r>
            <a:endParaRPr lang="de-DE" b="1" dirty="0"/>
          </a:p>
        </p:txBody>
      </p:sp>
      <p:cxnSp>
        <p:nvCxnSpPr>
          <p:cNvPr id="7" name="Gerade Verbindung 6"/>
          <p:cNvCxnSpPr/>
          <p:nvPr/>
        </p:nvCxnSpPr>
        <p:spPr>
          <a:xfrm>
            <a:off x="611560" y="2924944"/>
            <a:ext cx="230425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a:off x="611560" y="3573016"/>
            <a:ext cx="230425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4237544" y="2464744"/>
            <a:ext cx="0" cy="165618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3923634" y="2420888"/>
            <a:ext cx="1800494" cy="646331"/>
          </a:xfrm>
          <a:prstGeom prst="rect">
            <a:avLst/>
          </a:prstGeom>
          <a:noFill/>
        </p:spPr>
        <p:txBody>
          <a:bodyPr wrap="none" rtlCol="0">
            <a:spAutoFit/>
          </a:bodyPr>
          <a:lstStyle/>
          <a:p>
            <a:pPr algn="ctr">
              <a:lnSpc>
                <a:spcPct val="200000"/>
              </a:lnSpc>
            </a:pPr>
            <a:r>
              <a:rPr lang="de-DE" b="1" dirty="0" smtClean="0"/>
              <a:t>T  H  E  M  E  N</a:t>
            </a:r>
            <a:endParaRPr lang="de-DE" b="1" dirty="0"/>
          </a:p>
        </p:txBody>
      </p:sp>
      <p:cxnSp>
        <p:nvCxnSpPr>
          <p:cNvPr id="12" name="Gerade Verbindung 11"/>
          <p:cNvCxnSpPr/>
          <p:nvPr/>
        </p:nvCxnSpPr>
        <p:spPr>
          <a:xfrm>
            <a:off x="4499698" y="2464744"/>
            <a:ext cx="0" cy="165618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4787730" y="2464744"/>
            <a:ext cx="0" cy="165618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p:nvCxnSpPr>
        <p:spPr>
          <a:xfrm>
            <a:off x="5101640" y="2464744"/>
            <a:ext cx="0" cy="165618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p:nvCxnSpPr>
        <p:spPr>
          <a:xfrm>
            <a:off x="5398298" y="2464744"/>
            <a:ext cx="0" cy="165618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 name="Pfeil nach rechts 15"/>
          <p:cNvSpPr/>
          <p:nvPr/>
        </p:nvSpPr>
        <p:spPr>
          <a:xfrm>
            <a:off x="3131840" y="2996952"/>
            <a:ext cx="720080" cy="5057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Pfeil nach rechts 16"/>
          <p:cNvSpPr/>
          <p:nvPr/>
        </p:nvSpPr>
        <p:spPr>
          <a:xfrm>
            <a:off x="5796136" y="3036156"/>
            <a:ext cx="720080" cy="5057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p:cNvSpPr txBox="1"/>
          <p:nvPr/>
        </p:nvSpPr>
        <p:spPr>
          <a:xfrm>
            <a:off x="6938968" y="2692671"/>
            <a:ext cx="1082348" cy="1200329"/>
          </a:xfrm>
          <a:prstGeom prst="rect">
            <a:avLst/>
          </a:prstGeom>
          <a:noFill/>
        </p:spPr>
        <p:txBody>
          <a:bodyPr wrap="none" rtlCol="0">
            <a:spAutoFit/>
          </a:bodyPr>
          <a:lstStyle/>
          <a:p>
            <a:pPr algn="ctr">
              <a:lnSpc>
                <a:spcPct val="200000"/>
              </a:lnSpc>
            </a:pPr>
            <a:r>
              <a:rPr lang="de-DE" b="1" dirty="0" smtClean="0"/>
              <a:t>Leitbild-</a:t>
            </a:r>
          </a:p>
          <a:p>
            <a:pPr algn="ctr">
              <a:lnSpc>
                <a:spcPct val="200000"/>
              </a:lnSpc>
            </a:pPr>
            <a:r>
              <a:rPr lang="de-DE" b="1" dirty="0" err="1" smtClean="0"/>
              <a:t>module</a:t>
            </a:r>
            <a:endParaRPr lang="de-DE" b="1" dirty="0"/>
          </a:p>
        </p:txBody>
      </p:sp>
      <p:pic>
        <p:nvPicPr>
          <p:cNvPr id="18" name="Picture 3" descr="C:\Users\windmann\AppData\Local\Microsoft\Windows\Temporary Internet Files\Content.IE5\FTX9EVN3\MC90040401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6992" y="3968547"/>
            <a:ext cx="1073150" cy="106997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Users\windmann\AppData\Local\Microsoft\Windows\Temporary Internet Files\Content.IE5\FTX9EVN3\MC90040401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3567" y="3968547"/>
            <a:ext cx="1073150" cy="10699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C:\Users\windmann\AppData\Local\Microsoft\Windows\Temporary Internet Files\Content.IE5\FTX9EVN3\MC90040401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0142" y="3968547"/>
            <a:ext cx="1073150" cy="106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3631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T H E M E N</a:t>
            </a:r>
            <a:endParaRPr lang="de-DE" dirty="0"/>
          </a:p>
        </p:txBody>
      </p:sp>
      <p:sp>
        <p:nvSpPr>
          <p:cNvPr id="5" name="Inhaltsplatzhalter 4"/>
          <p:cNvSpPr>
            <a:spLocks noGrp="1"/>
          </p:cNvSpPr>
          <p:nvPr>
            <p:ph idx="1"/>
          </p:nvPr>
        </p:nvSpPr>
        <p:spPr/>
        <p:txBody>
          <a:bodyPr/>
          <a:lstStyle/>
          <a:p>
            <a:r>
              <a:rPr lang="de-DE" dirty="0" smtClean="0"/>
              <a:t>Identität, Kultur, Führung</a:t>
            </a:r>
          </a:p>
          <a:p>
            <a:r>
              <a:rPr lang="de-DE" dirty="0"/>
              <a:t>Nachwuchs</a:t>
            </a:r>
          </a:p>
          <a:p>
            <a:r>
              <a:rPr lang="de-DE" dirty="0" smtClean="0"/>
              <a:t>Struktur, Management, Ausstattung</a:t>
            </a:r>
          </a:p>
          <a:p>
            <a:r>
              <a:rPr lang="de-DE" dirty="0" smtClean="0"/>
              <a:t>Internationalität</a:t>
            </a:r>
            <a:r>
              <a:rPr lang="de-DE" dirty="0"/>
              <a:t>, Vernetzung</a:t>
            </a:r>
          </a:p>
          <a:p>
            <a:r>
              <a:rPr lang="de-DE" dirty="0"/>
              <a:t>Gesellschaftliche Verantwortung, Nachhaltigkeit, Öffentlichkeit</a:t>
            </a:r>
          </a:p>
          <a:p>
            <a:r>
              <a:rPr lang="de-DE" dirty="0" smtClean="0"/>
              <a:t>Diversität</a:t>
            </a:r>
            <a:endParaRPr lang="de-DE" dirty="0" smtClean="0"/>
          </a:p>
          <a:p>
            <a:r>
              <a:rPr lang="de-DE" dirty="0" smtClean="0"/>
              <a:t>Forschung</a:t>
            </a:r>
          </a:p>
          <a:p>
            <a:r>
              <a:rPr lang="de-DE" dirty="0" smtClean="0"/>
              <a:t>Lehre</a:t>
            </a:r>
            <a:endParaRPr lang="de-DE" dirty="0" smtClean="0"/>
          </a:p>
          <a:p>
            <a:r>
              <a:rPr lang="de-DE" dirty="0" smtClean="0"/>
              <a:t>Innovation</a:t>
            </a:r>
          </a:p>
          <a:p>
            <a:r>
              <a:rPr lang="de-DE" dirty="0"/>
              <a:t>Disziplinen, Natur-, Ingenieur-, </a:t>
            </a:r>
            <a:r>
              <a:rPr lang="de-DE" dirty="0" smtClean="0"/>
              <a:t>Geisteswissenschaften</a:t>
            </a:r>
          </a:p>
          <a:p>
            <a:endParaRPr lang="de-DE" dirty="0"/>
          </a:p>
          <a:p>
            <a:endParaRPr lang="de-DE" dirty="0"/>
          </a:p>
        </p:txBody>
      </p:sp>
      <p:sp>
        <p:nvSpPr>
          <p:cNvPr id="3" name="Datumsplatzhalter 2"/>
          <p:cNvSpPr>
            <a:spLocks noGrp="1"/>
          </p:cNvSpPr>
          <p:nvPr>
            <p:ph type="dt" sz="half" idx="11"/>
          </p:nvPr>
        </p:nvSpPr>
        <p:spPr/>
        <p:txBody>
          <a:bodyPr/>
          <a:lstStyle/>
          <a:p>
            <a:pPr>
              <a:defRPr/>
            </a:pPr>
            <a:fld id="{F9B0FB53-DE55-4C27-B454-09542C59A86C}" type="datetime1">
              <a:rPr lang="de-DE" smtClean="0"/>
              <a:pPr>
                <a:defRPr/>
              </a:pPr>
              <a:t>27.09.2013</a:t>
            </a:fld>
            <a:endParaRPr lang="de-DE" dirty="0"/>
          </a:p>
        </p:txBody>
      </p:sp>
    </p:spTree>
    <p:extLst>
      <p:ext uri="{BB962C8B-B14F-4D97-AF65-F5344CB8AC3E}">
        <p14:creationId xmlns:p14="http://schemas.microsoft.com/office/powerpoint/2010/main" val="7801846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Leitbild-Lektorat – Beispiel 1: Werte</a:t>
            </a:r>
          </a:p>
        </p:txBody>
      </p:sp>
      <p:sp>
        <p:nvSpPr>
          <p:cNvPr id="4" name="Datumsplatzhalter 3"/>
          <p:cNvSpPr>
            <a:spLocks noGrp="1"/>
          </p:cNvSpPr>
          <p:nvPr>
            <p:ph type="dt" sz="half" idx="11"/>
          </p:nvPr>
        </p:nvSpPr>
        <p:spPr/>
        <p:txBody>
          <a:bodyPr/>
          <a:lstStyle/>
          <a:p>
            <a:pPr>
              <a:defRPr/>
            </a:pPr>
            <a:fld id="{7EAE1CB5-D426-4862-B5B8-D9E88A9ECD5C}" type="datetime1">
              <a:rPr lang="de-DE" smtClean="0"/>
              <a:pPr>
                <a:defRPr/>
              </a:pPr>
              <a:t>27.09.2013</a:t>
            </a:fld>
            <a:endParaRPr lang="de-D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052736"/>
            <a:ext cx="7344816" cy="5149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71057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Leitbild-Lektorat – Beispiel 1: Werte</a:t>
            </a:r>
            <a:endParaRPr lang="de-DE" dirty="0"/>
          </a:p>
        </p:txBody>
      </p:sp>
      <p:sp>
        <p:nvSpPr>
          <p:cNvPr id="4" name="Fußzeilenplatzhalter 3"/>
          <p:cNvSpPr>
            <a:spLocks noGrp="1"/>
          </p:cNvSpPr>
          <p:nvPr>
            <p:ph type="ftr" sz="quarter" idx="10"/>
          </p:nvPr>
        </p:nvSpPr>
        <p:spPr/>
        <p:txBody>
          <a:bodyPr/>
          <a:lstStyle/>
          <a:p>
            <a:pPr>
              <a:defRPr/>
            </a:pPr>
            <a:endParaRPr lang="de-DE" dirty="0"/>
          </a:p>
        </p:txBody>
      </p:sp>
      <p:sp>
        <p:nvSpPr>
          <p:cNvPr id="5" name="Datumsplatzhalter 4"/>
          <p:cNvSpPr>
            <a:spLocks noGrp="1"/>
          </p:cNvSpPr>
          <p:nvPr>
            <p:ph type="dt" sz="half" idx="11"/>
          </p:nvPr>
        </p:nvSpPr>
        <p:spPr/>
        <p:txBody>
          <a:bodyPr/>
          <a:lstStyle/>
          <a:p>
            <a:pPr>
              <a:defRPr/>
            </a:pPr>
            <a:fld id="{763170DA-8911-4B28-A314-08B2FDD5777D}" type="datetime1">
              <a:rPr lang="de-DE" smtClean="0"/>
              <a:pPr>
                <a:defRPr/>
              </a:pPr>
              <a:t>27.09.2013</a:t>
            </a:fld>
            <a:endParaRPr lang="de-DE" dirty="0"/>
          </a:p>
        </p:txBody>
      </p:sp>
      <p:sp>
        <p:nvSpPr>
          <p:cNvPr id="7" name="Inhaltsplatzhalter 6"/>
          <p:cNvSpPr>
            <a:spLocks noGrp="1"/>
          </p:cNvSpPr>
          <p:nvPr>
            <p:ph idx="1"/>
          </p:nvPr>
        </p:nvSpPr>
        <p:spPr/>
        <p:txBody>
          <a:bodyPr/>
          <a:lstStyle/>
          <a:p>
            <a:r>
              <a:rPr lang="de-DE" dirty="0" smtClean="0"/>
              <a:t>Vorschlag: „Kreativität braucht Freiheit und Zeit“</a:t>
            </a:r>
          </a:p>
          <a:p>
            <a:r>
              <a:rPr lang="de-DE" dirty="0" smtClean="0"/>
              <a:t>Kategorie: Wert</a:t>
            </a:r>
          </a:p>
          <a:p>
            <a:r>
              <a:rPr lang="de-DE" dirty="0" smtClean="0"/>
              <a:t>Angelegt von: Mitarbeiter</a:t>
            </a:r>
          </a:p>
          <a:p>
            <a:r>
              <a:rPr lang="de-DE" dirty="0" smtClean="0"/>
              <a:t>Kommentare: 10</a:t>
            </a:r>
          </a:p>
          <a:p>
            <a:r>
              <a:rPr lang="de-DE" dirty="0" smtClean="0"/>
              <a:t>Stimmen: 145:0 </a:t>
            </a:r>
          </a:p>
          <a:p>
            <a:r>
              <a:rPr lang="de-DE" dirty="0" smtClean="0"/>
              <a:t>Inhalt:</a:t>
            </a:r>
            <a:r>
              <a:rPr lang="de-DE" b="1" dirty="0" smtClean="0"/>
              <a:t> </a:t>
            </a:r>
            <a:r>
              <a:rPr lang="de-DE" dirty="0" smtClean="0"/>
              <a:t>Gute wissenschaftliche Arbeit benötigt Freiheit und Zeit. Aktionismus in Strukturdebatten etc. bindet Energie, die der wissenschaftlichen Leistung verloren geht. Kreativität und Innovation benötigen Freiheit und Zeit, um Neues zu denken und auszuprobieren, auch, um Fehler zu machen und daraus zu lernen.  </a:t>
            </a:r>
          </a:p>
          <a:p>
            <a:r>
              <a:rPr lang="de-DE" dirty="0" smtClean="0"/>
              <a:t>Inhalt Kommentare: Kreativität erfordert personelle und materielle Ressourcen. Kreativität versus befristete Verträge. </a:t>
            </a:r>
          </a:p>
        </p:txBody>
      </p:sp>
    </p:spTree>
    <p:extLst>
      <p:ext uri="{BB962C8B-B14F-4D97-AF65-F5344CB8AC3E}">
        <p14:creationId xmlns:p14="http://schemas.microsoft.com/office/powerpoint/2010/main" val="5064355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Leitbild-Lektorat – Beispiel 1: Werte</a:t>
            </a:r>
            <a:endParaRPr lang="de-DE" dirty="0"/>
          </a:p>
        </p:txBody>
      </p:sp>
      <p:sp>
        <p:nvSpPr>
          <p:cNvPr id="3" name="Inhaltsplatzhalter 2"/>
          <p:cNvSpPr>
            <a:spLocks noGrp="1"/>
          </p:cNvSpPr>
          <p:nvPr>
            <p:ph idx="1"/>
          </p:nvPr>
        </p:nvSpPr>
        <p:spPr/>
        <p:txBody>
          <a:bodyPr/>
          <a:lstStyle/>
          <a:p>
            <a:r>
              <a:rPr lang="de-DE" sz="1800" b="1" dirty="0" err="1" smtClean="0"/>
              <a:t>Lektoratsstufe</a:t>
            </a:r>
            <a:r>
              <a:rPr lang="de-DE" sz="1800" b="1" dirty="0" smtClean="0"/>
              <a:t> I</a:t>
            </a:r>
          </a:p>
          <a:p>
            <a:pPr>
              <a:buNone/>
            </a:pPr>
            <a:r>
              <a:rPr lang="de-DE" sz="1800" dirty="0" smtClean="0"/>
              <a:t>	„</a:t>
            </a:r>
            <a:r>
              <a:rPr lang="de-DE" sz="1800" dirty="0" smtClean="0"/>
              <a:t>Wissenschaftliche Kreativität benötigt Freiheit </a:t>
            </a:r>
            <a:r>
              <a:rPr lang="de-DE" sz="1800" dirty="0" smtClean="0"/>
              <a:t>und </a:t>
            </a:r>
            <a:r>
              <a:rPr lang="de-DE" sz="1800" dirty="0" smtClean="0"/>
              <a:t>Zeit. Für </a:t>
            </a:r>
            <a:r>
              <a:rPr lang="de-DE" sz="1800" dirty="0" smtClean="0"/>
              <a:t>besondere Leistungen in Forschung, Lehre und </a:t>
            </a:r>
            <a:r>
              <a:rPr lang="de-DE" sz="1800" dirty="0" smtClean="0"/>
              <a:t>Innovation stellt KIT die adäquaten Arbeitsbedingungen.“</a:t>
            </a:r>
            <a:endParaRPr lang="de-DE" sz="1800" dirty="0" smtClean="0"/>
          </a:p>
          <a:p>
            <a:pPr>
              <a:buNone/>
            </a:pPr>
            <a:endParaRPr lang="de-DE" sz="1800" dirty="0" smtClean="0"/>
          </a:p>
          <a:p>
            <a:pPr>
              <a:buNone/>
            </a:pPr>
            <a:endParaRPr lang="de-DE" sz="1800" dirty="0" smtClean="0"/>
          </a:p>
          <a:p>
            <a:pPr>
              <a:buNone/>
            </a:pPr>
            <a:endParaRPr lang="de-DE" sz="1800" dirty="0"/>
          </a:p>
          <a:p>
            <a:pPr>
              <a:buNone/>
            </a:pPr>
            <a:endParaRPr lang="de-DE" sz="1800" dirty="0" smtClean="0"/>
          </a:p>
          <a:p>
            <a:pPr>
              <a:buNone/>
            </a:pPr>
            <a:endParaRPr lang="de-DE" sz="1800" dirty="0" smtClean="0"/>
          </a:p>
          <a:p>
            <a:pPr>
              <a:buNone/>
            </a:pPr>
            <a:endParaRPr lang="de-DE" sz="1800" dirty="0"/>
          </a:p>
          <a:p>
            <a:pPr>
              <a:buNone/>
            </a:pPr>
            <a:endParaRPr lang="de-DE" sz="1800" dirty="0" smtClean="0"/>
          </a:p>
          <a:p>
            <a:pPr>
              <a:buNone/>
            </a:pPr>
            <a:endParaRPr lang="de-DE" sz="1800" dirty="0" smtClean="0"/>
          </a:p>
          <a:p>
            <a:r>
              <a:rPr lang="de-DE" sz="1800" b="1" dirty="0" err="1" smtClean="0"/>
              <a:t>Lektoratsstufe</a:t>
            </a:r>
            <a:r>
              <a:rPr lang="de-DE" sz="1800" b="1" dirty="0" smtClean="0"/>
              <a:t> II</a:t>
            </a:r>
            <a:r>
              <a:rPr lang="de-DE" sz="1800" dirty="0" smtClean="0"/>
              <a:t> (Verknüpfung mit Vorschlag „Neugier treibt uns an“)</a:t>
            </a:r>
          </a:p>
          <a:p>
            <a:pPr>
              <a:buNone/>
            </a:pPr>
            <a:r>
              <a:rPr lang="de-DE" sz="1800" dirty="0" smtClean="0"/>
              <a:t>	</a:t>
            </a:r>
            <a:r>
              <a:rPr lang="de-DE" sz="1800" dirty="0" smtClean="0"/>
              <a:t>…</a:t>
            </a:r>
            <a:endParaRPr lang="de-DE" dirty="0"/>
          </a:p>
        </p:txBody>
      </p:sp>
      <p:sp>
        <p:nvSpPr>
          <p:cNvPr id="4" name="Fußzeilenplatzhalter 3"/>
          <p:cNvSpPr>
            <a:spLocks noGrp="1"/>
          </p:cNvSpPr>
          <p:nvPr>
            <p:ph type="ftr" sz="quarter" idx="10"/>
          </p:nvPr>
        </p:nvSpPr>
        <p:spPr/>
        <p:txBody>
          <a:bodyPr/>
          <a:lstStyle/>
          <a:p>
            <a:pPr>
              <a:defRPr/>
            </a:pPr>
            <a:endParaRPr lang="de-DE" dirty="0"/>
          </a:p>
        </p:txBody>
      </p:sp>
      <p:sp>
        <p:nvSpPr>
          <p:cNvPr id="5" name="Datumsplatzhalter 4"/>
          <p:cNvSpPr>
            <a:spLocks noGrp="1"/>
          </p:cNvSpPr>
          <p:nvPr>
            <p:ph type="dt" sz="half" idx="11"/>
          </p:nvPr>
        </p:nvSpPr>
        <p:spPr/>
        <p:txBody>
          <a:bodyPr/>
          <a:lstStyle/>
          <a:p>
            <a:pPr>
              <a:defRPr/>
            </a:pPr>
            <a:fld id="{763170DA-8911-4B28-A314-08B2FDD5777D}" type="datetime1">
              <a:rPr lang="de-DE" smtClean="0"/>
              <a:pPr>
                <a:defRPr/>
              </a:pPr>
              <a:t>27.09.2013</a:t>
            </a:fld>
            <a:endParaRPr lang="de-DE" dirty="0"/>
          </a:p>
        </p:txBody>
      </p:sp>
      <p:sp>
        <p:nvSpPr>
          <p:cNvPr id="6" name="Pfeil nach unten 5"/>
          <p:cNvSpPr/>
          <p:nvPr/>
        </p:nvSpPr>
        <p:spPr>
          <a:xfrm>
            <a:off x="714348" y="3000372"/>
            <a:ext cx="484632" cy="7640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5342" y="3212976"/>
            <a:ext cx="5973122"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89915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Leitbild-Lektorat – Beispiel 2: Stärken</a:t>
            </a:r>
            <a:endParaRPr lang="de-DE" dirty="0"/>
          </a:p>
        </p:txBody>
      </p:sp>
      <p:sp>
        <p:nvSpPr>
          <p:cNvPr id="4" name="Fußzeilenplatzhalter 3"/>
          <p:cNvSpPr>
            <a:spLocks noGrp="1"/>
          </p:cNvSpPr>
          <p:nvPr>
            <p:ph type="ftr" sz="quarter" idx="10"/>
          </p:nvPr>
        </p:nvSpPr>
        <p:spPr/>
        <p:txBody>
          <a:bodyPr/>
          <a:lstStyle/>
          <a:p>
            <a:pPr>
              <a:defRPr/>
            </a:pPr>
            <a:endParaRPr lang="de-DE" dirty="0"/>
          </a:p>
        </p:txBody>
      </p:sp>
      <p:sp>
        <p:nvSpPr>
          <p:cNvPr id="5" name="Datumsplatzhalter 4"/>
          <p:cNvSpPr>
            <a:spLocks noGrp="1"/>
          </p:cNvSpPr>
          <p:nvPr>
            <p:ph type="dt" sz="half" idx="11"/>
          </p:nvPr>
        </p:nvSpPr>
        <p:spPr/>
        <p:txBody>
          <a:bodyPr/>
          <a:lstStyle/>
          <a:p>
            <a:pPr>
              <a:defRPr/>
            </a:pPr>
            <a:fld id="{763170DA-8911-4B28-A314-08B2FDD5777D}" type="datetime1">
              <a:rPr lang="de-DE" smtClean="0"/>
              <a:pPr>
                <a:defRPr/>
              </a:pPr>
              <a:t>27.09.2013</a:t>
            </a:fld>
            <a:endParaRPr lang="de-D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68760"/>
            <a:ext cx="8273553" cy="4932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14311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Leitbild-Lektorat – Beispiel 2: Stärken</a:t>
            </a:r>
            <a:endParaRPr lang="de-DE" dirty="0"/>
          </a:p>
        </p:txBody>
      </p:sp>
      <p:sp>
        <p:nvSpPr>
          <p:cNvPr id="3" name="Inhaltsplatzhalter 2"/>
          <p:cNvSpPr>
            <a:spLocks noGrp="1"/>
          </p:cNvSpPr>
          <p:nvPr>
            <p:ph idx="1"/>
          </p:nvPr>
        </p:nvSpPr>
        <p:spPr/>
        <p:txBody>
          <a:bodyPr/>
          <a:lstStyle/>
          <a:p>
            <a:r>
              <a:rPr lang="de-DE" b="1" dirty="0" err="1" smtClean="0"/>
              <a:t>Lektoratsstufe</a:t>
            </a:r>
            <a:r>
              <a:rPr lang="de-DE" b="1" dirty="0" smtClean="0"/>
              <a:t> I</a:t>
            </a:r>
          </a:p>
          <a:p>
            <a:pPr>
              <a:buNone/>
            </a:pPr>
            <a:r>
              <a:rPr lang="de-DE" dirty="0" smtClean="0"/>
              <a:t>	Aufarbeitung + Verknüpfung der Vorschläge </a:t>
            </a:r>
            <a:r>
              <a:rPr lang="de-DE" dirty="0"/>
              <a:t>„Unterschiede </a:t>
            </a:r>
            <a:r>
              <a:rPr lang="de-DE" dirty="0" smtClean="0"/>
              <a:t>verbinden“ und </a:t>
            </a:r>
            <a:r>
              <a:rPr lang="de-DE" dirty="0"/>
              <a:t>„</a:t>
            </a:r>
            <a:r>
              <a:rPr lang="de-DE" dirty="0" smtClean="0"/>
              <a:t>Vielfalt</a:t>
            </a:r>
            <a:r>
              <a:rPr lang="de-DE" dirty="0" smtClean="0"/>
              <a:t>“+ </a:t>
            </a:r>
            <a:r>
              <a:rPr lang="de-DE" dirty="0" smtClean="0"/>
              <a:t>Präzisierung/Ergänzung durch </a:t>
            </a:r>
            <a:r>
              <a:rPr lang="de-DE" dirty="0" err="1" smtClean="0"/>
              <a:t>Lektoratsteam</a:t>
            </a:r>
            <a:r>
              <a:rPr lang="de-DE" dirty="0" smtClean="0"/>
              <a:t> </a:t>
            </a:r>
          </a:p>
          <a:p>
            <a:pPr>
              <a:buNone/>
            </a:pPr>
            <a:endParaRPr lang="de-DE" dirty="0" smtClean="0"/>
          </a:p>
          <a:p>
            <a:pPr>
              <a:buNone/>
            </a:pPr>
            <a:endParaRPr lang="de-DE" dirty="0" smtClean="0"/>
          </a:p>
          <a:p>
            <a:endParaRPr lang="de-DE" b="1" dirty="0" smtClean="0"/>
          </a:p>
          <a:p>
            <a:endParaRPr lang="de-DE" b="1" dirty="0" smtClean="0"/>
          </a:p>
          <a:p>
            <a:r>
              <a:rPr lang="de-DE" b="1" dirty="0" err="1" smtClean="0"/>
              <a:t>Lektoratsstufe</a:t>
            </a:r>
            <a:r>
              <a:rPr lang="de-DE" b="1" dirty="0" smtClean="0"/>
              <a:t> II</a:t>
            </a:r>
            <a:endParaRPr lang="de-DE" dirty="0" smtClean="0"/>
          </a:p>
          <a:p>
            <a:pPr>
              <a:buNone/>
            </a:pPr>
            <a:r>
              <a:rPr lang="de-DE" dirty="0" smtClean="0"/>
              <a:t>	„Die Stärke des KIT ist seine thematische und fachliche Vielfalt mit der intelligenten Verbindung unterschiedlich motivierter Forschung: erkenntnisorientierte Forschung, Vorsorgeforschung, Forschung im Rahmen der programmorientierten Förderung der Helmholtz Gemeinschaft, angewandte Forschung.“</a:t>
            </a:r>
          </a:p>
          <a:p>
            <a:pPr>
              <a:buNone/>
            </a:pPr>
            <a:endParaRPr lang="de-DE" dirty="0" smtClean="0"/>
          </a:p>
          <a:p>
            <a:endParaRPr lang="de-DE" dirty="0"/>
          </a:p>
        </p:txBody>
      </p:sp>
      <p:sp>
        <p:nvSpPr>
          <p:cNvPr id="4" name="Fußzeilenplatzhalter 3"/>
          <p:cNvSpPr>
            <a:spLocks noGrp="1"/>
          </p:cNvSpPr>
          <p:nvPr>
            <p:ph type="ftr" sz="quarter" idx="10"/>
          </p:nvPr>
        </p:nvSpPr>
        <p:spPr/>
        <p:txBody>
          <a:bodyPr/>
          <a:lstStyle/>
          <a:p>
            <a:pPr>
              <a:defRPr/>
            </a:pPr>
            <a:endParaRPr lang="de-DE" dirty="0"/>
          </a:p>
        </p:txBody>
      </p:sp>
      <p:sp>
        <p:nvSpPr>
          <p:cNvPr id="5" name="Datumsplatzhalter 4"/>
          <p:cNvSpPr>
            <a:spLocks noGrp="1"/>
          </p:cNvSpPr>
          <p:nvPr>
            <p:ph type="dt" sz="half" idx="11"/>
          </p:nvPr>
        </p:nvSpPr>
        <p:spPr/>
        <p:txBody>
          <a:bodyPr/>
          <a:lstStyle/>
          <a:p>
            <a:pPr>
              <a:defRPr/>
            </a:pPr>
            <a:fld id="{763170DA-8911-4B28-A314-08B2FDD5777D}" type="datetime1">
              <a:rPr lang="de-DE" smtClean="0"/>
              <a:pPr>
                <a:defRPr/>
              </a:pPr>
              <a:t>27.09.2013</a:t>
            </a:fld>
            <a:endParaRPr lang="de-DE" dirty="0"/>
          </a:p>
        </p:txBody>
      </p:sp>
      <p:sp>
        <p:nvSpPr>
          <p:cNvPr id="7" name="Pfeil nach unten 6"/>
          <p:cNvSpPr/>
          <p:nvPr/>
        </p:nvSpPr>
        <p:spPr>
          <a:xfrm>
            <a:off x="571472" y="2643182"/>
            <a:ext cx="484632" cy="7640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72877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Vorgehen</a:t>
            </a:r>
            <a:endParaRPr lang="de-DE" dirty="0"/>
          </a:p>
        </p:txBody>
      </p:sp>
      <p:sp>
        <p:nvSpPr>
          <p:cNvPr id="4" name="Datumsplatzhalter 3"/>
          <p:cNvSpPr>
            <a:spLocks noGrp="1"/>
          </p:cNvSpPr>
          <p:nvPr>
            <p:ph type="dt" sz="half" idx="11"/>
          </p:nvPr>
        </p:nvSpPr>
        <p:spPr/>
        <p:txBody>
          <a:bodyPr/>
          <a:lstStyle/>
          <a:p>
            <a:pPr>
              <a:defRPr/>
            </a:pPr>
            <a:fld id="{7EAE1CB5-D426-4862-B5B8-D9E88A9ECD5C}" type="datetime1">
              <a:rPr lang="de-DE" smtClean="0"/>
              <a:pPr>
                <a:defRPr/>
              </a:pPr>
              <a:t>27.09.2013</a:t>
            </a:fld>
            <a:endParaRPr lang="de-DE" dirty="0"/>
          </a:p>
        </p:txBody>
      </p:sp>
      <p:sp>
        <p:nvSpPr>
          <p:cNvPr id="5" name="Textfeld 4"/>
          <p:cNvSpPr txBox="1"/>
          <p:nvPr/>
        </p:nvSpPr>
        <p:spPr>
          <a:xfrm>
            <a:off x="1187624" y="1268760"/>
            <a:ext cx="1031052" cy="1668405"/>
          </a:xfrm>
          <a:prstGeom prst="rect">
            <a:avLst/>
          </a:prstGeom>
          <a:noFill/>
        </p:spPr>
        <p:txBody>
          <a:bodyPr wrap="none" rtlCol="0">
            <a:spAutoFit/>
          </a:bodyPr>
          <a:lstStyle/>
          <a:p>
            <a:pPr algn="ctr">
              <a:lnSpc>
                <a:spcPct val="200000"/>
              </a:lnSpc>
            </a:pPr>
            <a:r>
              <a:rPr lang="de-DE" b="1" dirty="0" smtClean="0"/>
              <a:t>Ziele</a:t>
            </a:r>
          </a:p>
          <a:p>
            <a:pPr algn="ctr">
              <a:lnSpc>
                <a:spcPct val="200000"/>
              </a:lnSpc>
            </a:pPr>
            <a:r>
              <a:rPr lang="de-DE" b="1" dirty="0" smtClean="0"/>
              <a:t>Werte</a:t>
            </a:r>
          </a:p>
          <a:p>
            <a:pPr algn="ctr">
              <a:lnSpc>
                <a:spcPct val="200000"/>
              </a:lnSpc>
            </a:pPr>
            <a:r>
              <a:rPr lang="de-DE" b="1" dirty="0" smtClean="0"/>
              <a:t>Stärken</a:t>
            </a:r>
            <a:endParaRPr lang="de-DE" b="1" dirty="0"/>
          </a:p>
        </p:txBody>
      </p:sp>
      <p:cxnSp>
        <p:nvCxnSpPr>
          <p:cNvPr id="7" name="Gerade Verbindung 6"/>
          <p:cNvCxnSpPr/>
          <p:nvPr/>
        </p:nvCxnSpPr>
        <p:spPr>
          <a:xfrm>
            <a:off x="611560" y="1844824"/>
            <a:ext cx="230425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a:off x="611560" y="2492896"/>
            <a:ext cx="230425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4237544" y="1384624"/>
            <a:ext cx="0" cy="165618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3923634" y="1340768"/>
            <a:ext cx="1800494" cy="646331"/>
          </a:xfrm>
          <a:prstGeom prst="rect">
            <a:avLst/>
          </a:prstGeom>
          <a:noFill/>
        </p:spPr>
        <p:txBody>
          <a:bodyPr wrap="none" rtlCol="0">
            <a:spAutoFit/>
          </a:bodyPr>
          <a:lstStyle/>
          <a:p>
            <a:pPr algn="ctr">
              <a:lnSpc>
                <a:spcPct val="200000"/>
              </a:lnSpc>
            </a:pPr>
            <a:r>
              <a:rPr lang="de-DE" b="1" dirty="0" smtClean="0"/>
              <a:t>T  H  E  M  E  N</a:t>
            </a:r>
            <a:endParaRPr lang="de-DE" b="1" dirty="0"/>
          </a:p>
        </p:txBody>
      </p:sp>
      <p:cxnSp>
        <p:nvCxnSpPr>
          <p:cNvPr id="12" name="Gerade Verbindung 11"/>
          <p:cNvCxnSpPr/>
          <p:nvPr/>
        </p:nvCxnSpPr>
        <p:spPr>
          <a:xfrm>
            <a:off x="4499698" y="1384624"/>
            <a:ext cx="0" cy="165618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4787730" y="1384624"/>
            <a:ext cx="0" cy="165618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p:nvCxnSpPr>
        <p:spPr>
          <a:xfrm>
            <a:off x="5101640" y="1384624"/>
            <a:ext cx="0" cy="165618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p:nvCxnSpPr>
        <p:spPr>
          <a:xfrm>
            <a:off x="5398298" y="1384624"/>
            <a:ext cx="0" cy="165618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 name="Pfeil nach rechts 15"/>
          <p:cNvSpPr/>
          <p:nvPr/>
        </p:nvSpPr>
        <p:spPr>
          <a:xfrm>
            <a:off x="3131840" y="1916832"/>
            <a:ext cx="720080" cy="5057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Pfeil nach rechts 16"/>
          <p:cNvSpPr/>
          <p:nvPr/>
        </p:nvSpPr>
        <p:spPr>
          <a:xfrm>
            <a:off x="5796136" y="1956036"/>
            <a:ext cx="720080" cy="5057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p:cNvSpPr txBox="1"/>
          <p:nvPr/>
        </p:nvSpPr>
        <p:spPr>
          <a:xfrm>
            <a:off x="6938968" y="1612551"/>
            <a:ext cx="1082348" cy="1200329"/>
          </a:xfrm>
          <a:prstGeom prst="rect">
            <a:avLst/>
          </a:prstGeom>
          <a:noFill/>
        </p:spPr>
        <p:txBody>
          <a:bodyPr wrap="none" rtlCol="0">
            <a:spAutoFit/>
          </a:bodyPr>
          <a:lstStyle/>
          <a:p>
            <a:pPr algn="ctr">
              <a:lnSpc>
                <a:spcPct val="200000"/>
              </a:lnSpc>
            </a:pPr>
            <a:r>
              <a:rPr lang="de-DE" b="1" dirty="0" smtClean="0"/>
              <a:t>Leitbild-</a:t>
            </a:r>
          </a:p>
          <a:p>
            <a:pPr algn="ctr">
              <a:lnSpc>
                <a:spcPct val="200000"/>
              </a:lnSpc>
            </a:pPr>
            <a:r>
              <a:rPr lang="de-DE" b="1" dirty="0" err="1" smtClean="0"/>
              <a:t>module</a:t>
            </a:r>
            <a:endParaRPr lang="de-DE" b="1" dirty="0"/>
          </a:p>
        </p:txBody>
      </p:sp>
      <p:pic>
        <p:nvPicPr>
          <p:cNvPr id="18" name="Picture 3" descr="C:\Users\windmann\AppData\Local\Microsoft\Windows\Temporary Internet Files\Content.IE5\FTX9EVN3\MC90040401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11591" y="2888426"/>
            <a:ext cx="1073150" cy="106997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Users\windmann\AppData\Local\Microsoft\Windows\Temporary Internet Files\Content.IE5\FTX9EVN3\MC90040401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166" y="2888426"/>
            <a:ext cx="1073150" cy="10699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C:\Users\windmann\AppData\Local\Microsoft\Windows\Temporary Internet Files\Content.IE5\FTX9EVN3\MC90040401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4741" y="2888426"/>
            <a:ext cx="1073150" cy="1069975"/>
          </a:xfrm>
          <a:prstGeom prst="rect">
            <a:avLst/>
          </a:prstGeom>
          <a:noFill/>
          <a:extLst>
            <a:ext uri="{909E8E84-426E-40DD-AFC4-6F175D3DCCD1}">
              <a14:hiddenFill xmlns:a14="http://schemas.microsoft.com/office/drawing/2010/main">
                <a:solidFill>
                  <a:srgbClr val="FFFFFF"/>
                </a:solidFill>
              </a14:hiddenFill>
            </a:ext>
          </a:extLst>
        </p:spPr>
      </p:pic>
      <p:sp>
        <p:nvSpPr>
          <p:cNvPr id="22" name="Pfeil nach rechts 21"/>
          <p:cNvSpPr/>
          <p:nvPr/>
        </p:nvSpPr>
        <p:spPr>
          <a:xfrm rot="7973252">
            <a:off x="5578390" y="3900045"/>
            <a:ext cx="720080" cy="5057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3" name="Picture 3" descr="C:\Users\windmann\AppData\Local\Microsoft\Windows\Temporary Internet Files\Content.IE5\FTX9EVN3\MC900404013[1].wmf"/>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851920" y="4297357"/>
            <a:ext cx="1440160" cy="1435899"/>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p:cNvSpPr txBox="1"/>
          <p:nvPr/>
        </p:nvSpPr>
        <p:spPr>
          <a:xfrm>
            <a:off x="3712483" y="3573016"/>
            <a:ext cx="1723613" cy="560410"/>
          </a:xfrm>
          <a:prstGeom prst="rect">
            <a:avLst/>
          </a:prstGeom>
          <a:noFill/>
        </p:spPr>
        <p:txBody>
          <a:bodyPr wrap="none" rtlCol="0">
            <a:spAutoFit/>
          </a:bodyPr>
          <a:lstStyle/>
          <a:p>
            <a:pPr algn="ctr">
              <a:lnSpc>
                <a:spcPct val="200000"/>
              </a:lnSpc>
            </a:pPr>
            <a:r>
              <a:rPr lang="de-DE" b="1" dirty="0" smtClean="0"/>
              <a:t>Leitbild-Wahl </a:t>
            </a:r>
            <a:endParaRPr lang="de-DE" b="1" dirty="0"/>
          </a:p>
        </p:txBody>
      </p:sp>
      <p:sp>
        <p:nvSpPr>
          <p:cNvPr id="25" name="Textfeld 24"/>
          <p:cNvSpPr txBox="1"/>
          <p:nvPr/>
        </p:nvSpPr>
        <p:spPr>
          <a:xfrm>
            <a:off x="3491880" y="5589240"/>
            <a:ext cx="2210926" cy="560410"/>
          </a:xfrm>
          <a:prstGeom prst="rect">
            <a:avLst/>
          </a:prstGeom>
          <a:noFill/>
        </p:spPr>
        <p:txBody>
          <a:bodyPr wrap="none" rtlCol="0">
            <a:spAutoFit/>
          </a:bodyPr>
          <a:lstStyle/>
          <a:p>
            <a:pPr algn="ctr">
              <a:lnSpc>
                <a:spcPct val="200000"/>
              </a:lnSpc>
            </a:pPr>
            <a:r>
              <a:rPr lang="de-DE" b="1" dirty="0" smtClean="0"/>
              <a:t>Erstes KIT-Leitbild</a:t>
            </a:r>
            <a:endParaRPr lang="de-DE" b="1" dirty="0"/>
          </a:p>
        </p:txBody>
      </p:sp>
    </p:spTree>
    <p:extLst>
      <p:ext uri="{BB962C8B-B14F-4D97-AF65-F5344CB8AC3E}">
        <p14:creationId xmlns:p14="http://schemas.microsoft.com/office/powerpoint/2010/main" val="9280714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p:cNvGraphicFramePr>
            <a:graphicFrameLocks noGrp="1"/>
          </p:cNvGraphicFramePr>
          <p:nvPr>
            <p:ph idx="1"/>
            <p:extLst>
              <p:ext uri="{D42A27DB-BD31-4B8C-83A1-F6EECF244321}">
                <p14:modId xmlns:p14="http://schemas.microsoft.com/office/powerpoint/2010/main" val="239624056"/>
              </p:ext>
            </p:extLst>
          </p:nvPr>
        </p:nvGraphicFramePr>
        <p:xfrm>
          <a:off x="392113" y="1198563"/>
          <a:ext cx="8356600" cy="4894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Rectangle 12"/>
          <p:cNvSpPr>
            <a:spLocks noGrp="1" noChangeArrowheads="1"/>
          </p:cNvSpPr>
          <p:nvPr>
            <p:ph type="ftr" sz="quarter" idx="10"/>
          </p:nvPr>
        </p:nvSpPr>
        <p:spPr>
          <a:xfrm>
            <a:off x="1628577" y="7233802"/>
            <a:ext cx="4248150" cy="360363"/>
          </a:xfrm>
          <a:ln/>
        </p:spPr>
        <p:txBody>
          <a:bodyPr/>
          <a:lstStyle>
            <a:lvl1pPr>
              <a:defRPr/>
            </a:lvl1pPr>
          </a:lstStyle>
          <a:p>
            <a:pPr>
              <a:defRPr/>
            </a:pPr>
            <a:r>
              <a:rPr lang="de-DE" dirty="0" smtClean="0"/>
              <a:t>KIT-Leitbild-Projekt</a:t>
            </a:r>
            <a:endParaRPr lang="de-DE" dirty="0"/>
          </a:p>
        </p:txBody>
      </p:sp>
      <p:sp>
        <p:nvSpPr>
          <p:cNvPr id="18" name="Datumsplatzhalter 10"/>
          <p:cNvSpPr>
            <a:spLocks noGrp="1"/>
          </p:cNvSpPr>
          <p:nvPr>
            <p:ph type="dt" sz="half" idx="11"/>
          </p:nvPr>
        </p:nvSpPr>
        <p:spPr>
          <a:xfrm>
            <a:off x="539552" y="7232215"/>
            <a:ext cx="1042988" cy="360362"/>
          </a:xfrm>
        </p:spPr>
        <p:txBody>
          <a:bodyPr/>
          <a:lstStyle>
            <a:lvl1pPr>
              <a:defRPr/>
            </a:lvl1pPr>
          </a:lstStyle>
          <a:p>
            <a:pPr>
              <a:defRPr/>
            </a:pPr>
            <a:fld id="{763170DA-8911-4B28-A314-08B2FDD5777D}" type="datetime1">
              <a:rPr lang="de-DE"/>
              <a:pPr>
                <a:defRPr/>
              </a:pPr>
              <a:t>27.09.2013</a:t>
            </a:fld>
            <a:endParaRPr lang="de-DE" dirty="0"/>
          </a:p>
        </p:txBody>
      </p:sp>
      <p:pic>
        <p:nvPicPr>
          <p:cNvPr id="7"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2643" t="2653" r="4425" b="3946"/>
          <a:stretch/>
        </p:blipFill>
        <p:spPr bwMode="auto">
          <a:xfrm>
            <a:off x="3058617" y="2705384"/>
            <a:ext cx="3024336"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9" descr="C:\Dokumente und Einstellungen\jreimann\Eigene Dateien\Eigene Bilder\Icon Sets\process.png"/>
          <p:cNvPicPr>
            <a:picLocks noChangeAspect="1" noChangeArrowheads="1"/>
          </p:cNvPicPr>
          <p:nvPr/>
        </p:nvPicPr>
        <p:blipFill>
          <a:blip r:embed="rId9" cstate="print"/>
          <a:srcRect/>
          <a:stretch>
            <a:fillRect/>
          </a:stretch>
        </p:blipFill>
        <p:spPr bwMode="auto">
          <a:xfrm>
            <a:off x="5214016" y="5209516"/>
            <a:ext cx="360040" cy="360040"/>
          </a:xfrm>
          <a:prstGeom prst="rect">
            <a:avLst/>
          </a:prstGeom>
          <a:noFill/>
        </p:spPr>
      </p:pic>
      <p:sp>
        <p:nvSpPr>
          <p:cNvPr id="10" name="Freihandform 9"/>
          <p:cNvSpPr/>
          <p:nvPr/>
        </p:nvSpPr>
        <p:spPr>
          <a:xfrm>
            <a:off x="2803327" y="2636402"/>
            <a:ext cx="1247775" cy="2371725"/>
          </a:xfrm>
          <a:custGeom>
            <a:avLst/>
            <a:gdLst>
              <a:gd name="connsiteX0" fmla="*/ 257175 w 1247775"/>
              <a:gd name="connsiteY0" fmla="*/ 2371725 h 2371725"/>
              <a:gd name="connsiteX1" fmla="*/ 0 w 1247775"/>
              <a:gd name="connsiteY1" fmla="*/ 1352550 h 2371725"/>
              <a:gd name="connsiteX2" fmla="*/ 504825 w 1247775"/>
              <a:gd name="connsiteY2" fmla="*/ 323850 h 2371725"/>
              <a:gd name="connsiteX3" fmla="*/ 1247775 w 1247775"/>
              <a:gd name="connsiteY3" fmla="*/ 0 h 2371725"/>
            </a:gdLst>
            <a:ahLst/>
            <a:cxnLst>
              <a:cxn ang="0">
                <a:pos x="connsiteX0" y="connsiteY0"/>
              </a:cxn>
              <a:cxn ang="0">
                <a:pos x="connsiteX1" y="connsiteY1"/>
              </a:cxn>
              <a:cxn ang="0">
                <a:pos x="connsiteX2" y="connsiteY2"/>
              </a:cxn>
              <a:cxn ang="0">
                <a:pos x="connsiteX3" y="connsiteY3"/>
              </a:cxn>
            </a:cxnLst>
            <a:rect l="l" t="t" r="r" b="b"/>
            <a:pathLst>
              <a:path w="1247775" h="2371725">
                <a:moveTo>
                  <a:pt x="257175" y="2371725"/>
                </a:moveTo>
                <a:lnTo>
                  <a:pt x="0" y="1352550"/>
                </a:lnTo>
                <a:lnTo>
                  <a:pt x="504825" y="323850"/>
                </a:lnTo>
                <a:lnTo>
                  <a:pt x="1247775" y="0"/>
                </a:lnTo>
              </a:path>
            </a:pathLst>
          </a:custGeom>
          <a:ln>
            <a:solidFill>
              <a:schemeClr val="bg1">
                <a:lumMod val="5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pic>
        <p:nvPicPr>
          <p:cNvPr id="11" name="Picture 30" descr="C:\Dokumente und Einstellungen\jreimann\Eigene Dateien\Eigene Bilder\Icon Sets\new_page.png"/>
          <p:cNvPicPr>
            <a:picLocks noChangeAspect="1" noChangeArrowheads="1"/>
          </p:cNvPicPr>
          <p:nvPr/>
        </p:nvPicPr>
        <p:blipFill>
          <a:blip r:embed="rId10" cstate="print"/>
          <a:srcRect/>
          <a:stretch>
            <a:fillRect/>
          </a:stretch>
        </p:blipFill>
        <p:spPr bwMode="auto">
          <a:xfrm>
            <a:off x="2803327" y="3273140"/>
            <a:ext cx="331712" cy="331712"/>
          </a:xfrm>
          <a:prstGeom prst="rect">
            <a:avLst/>
          </a:prstGeom>
          <a:noFill/>
        </p:spPr>
      </p:pic>
      <p:pic>
        <p:nvPicPr>
          <p:cNvPr id="12" name="Picture 119" descr="C:\Dokumente und Einstellungen\jreimann\Eigene Dateien\Eigene Bilder\Icon Sets\comment.png"/>
          <p:cNvPicPr>
            <a:picLocks noChangeAspect="1" noChangeArrowheads="1"/>
          </p:cNvPicPr>
          <p:nvPr/>
        </p:nvPicPr>
        <p:blipFill>
          <a:blip r:embed="rId11" cstate="print"/>
          <a:srcRect/>
          <a:stretch>
            <a:fillRect/>
          </a:stretch>
        </p:blipFill>
        <p:spPr bwMode="auto">
          <a:xfrm>
            <a:off x="5572165" y="3456591"/>
            <a:ext cx="402776" cy="402776"/>
          </a:xfrm>
          <a:prstGeom prst="rect">
            <a:avLst/>
          </a:prstGeom>
          <a:noFill/>
        </p:spPr>
      </p:pic>
      <p:sp>
        <p:nvSpPr>
          <p:cNvPr id="13" name="Textfeld 12"/>
          <p:cNvSpPr txBox="1"/>
          <p:nvPr/>
        </p:nvSpPr>
        <p:spPr>
          <a:xfrm>
            <a:off x="4803309" y="5635720"/>
            <a:ext cx="1351652" cy="369332"/>
          </a:xfrm>
          <a:prstGeom prst="rect">
            <a:avLst/>
          </a:prstGeom>
          <a:noFill/>
        </p:spPr>
        <p:txBody>
          <a:bodyPr wrap="none" rtlCol="0">
            <a:spAutoFit/>
          </a:bodyPr>
          <a:lstStyle/>
          <a:p>
            <a:r>
              <a:rPr lang="de-DE" smtClean="0"/>
              <a:t>Umsetzung</a:t>
            </a:r>
            <a:endParaRPr lang="en-US"/>
          </a:p>
        </p:txBody>
      </p:sp>
      <p:sp>
        <p:nvSpPr>
          <p:cNvPr id="14" name="Textfeld 13"/>
          <p:cNvSpPr txBox="1"/>
          <p:nvPr/>
        </p:nvSpPr>
        <p:spPr>
          <a:xfrm>
            <a:off x="6035886" y="3440567"/>
            <a:ext cx="902811" cy="369332"/>
          </a:xfrm>
          <a:prstGeom prst="rect">
            <a:avLst/>
          </a:prstGeom>
          <a:noFill/>
        </p:spPr>
        <p:txBody>
          <a:bodyPr wrap="none" rtlCol="0">
            <a:spAutoFit/>
          </a:bodyPr>
          <a:lstStyle/>
          <a:p>
            <a:r>
              <a:rPr lang="de-DE" smtClean="0"/>
              <a:t>Slogan</a:t>
            </a:r>
            <a:endParaRPr lang="en-US"/>
          </a:p>
        </p:txBody>
      </p:sp>
      <p:sp>
        <p:nvSpPr>
          <p:cNvPr id="15" name="Textfeld 14"/>
          <p:cNvSpPr txBox="1"/>
          <p:nvPr/>
        </p:nvSpPr>
        <p:spPr>
          <a:xfrm>
            <a:off x="1850406" y="3257489"/>
            <a:ext cx="915635" cy="369332"/>
          </a:xfrm>
          <a:prstGeom prst="rect">
            <a:avLst/>
          </a:prstGeom>
          <a:noFill/>
        </p:spPr>
        <p:txBody>
          <a:bodyPr wrap="none" rtlCol="0">
            <a:spAutoFit/>
          </a:bodyPr>
          <a:lstStyle/>
          <a:p>
            <a:r>
              <a:rPr lang="de-DE" smtClean="0"/>
              <a:t>Leitbild</a:t>
            </a:r>
            <a:endParaRPr lang="en-US"/>
          </a:p>
        </p:txBody>
      </p:sp>
      <p:sp>
        <p:nvSpPr>
          <p:cNvPr id="16" name="Textfeld 15"/>
          <p:cNvSpPr txBox="1"/>
          <p:nvPr/>
        </p:nvSpPr>
        <p:spPr>
          <a:xfrm>
            <a:off x="3806467" y="4803607"/>
            <a:ext cx="404278" cy="246221"/>
          </a:xfrm>
          <a:prstGeom prst="rect">
            <a:avLst/>
          </a:prstGeom>
          <a:noFill/>
        </p:spPr>
        <p:txBody>
          <a:bodyPr wrap="none" rtlCol="0">
            <a:spAutoFit/>
          </a:bodyPr>
          <a:lstStyle/>
          <a:p>
            <a:r>
              <a:rPr lang="de-DE" sz="1000" b="1" smtClean="0">
                <a:solidFill>
                  <a:srgbClr val="567D27"/>
                </a:solidFill>
              </a:rPr>
              <a:t>Ziel</a:t>
            </a:r>
            <a:endParaRPr lang="en-US" sz="1000" b="1">
              <a:solidFill>
                <a:srgbClr val="567D27"/>
              </a:solidFill>
            </a:endParaRPr>
          </a:p>
        </p:txBody>
      </p:sp>
      <p:sp>
        <p:nvSpPr>
          <p:cNvPr id="19" name="Textfeld 18"/>
          <p:cNvSpPr txBox="1"/>
          <p:nvPr/>
        </p:nvSpPr>
        <p:spPr>
          <a:xfrm>
            <a:off x="3380705" y="3899323"/>
            <a:ext cx="470000" cy="246221"/>
          </a:xfrm>
          <a:prstGeom prst="rect">
            <a:avLst/>
          </a:prstGeom>
          <a:noFill/>
        </p:spPr>
        <p:txBody>
          <a:bodyPr wrap="none" rtlCol="0">
            <a:spAutoFit/>
          </a:bodyPr>
          <a:lstStyle/>
          <a:p>
            <a:r>
              <a:rPr lang="de-DE" sz="1000" b="1" smtClean="0">
                <a:solidFill>
                  <a:srgbClr val="82BE3C"/>
                </a:solidFill>
              </a:rPr>
              <a:t>Wert</a:t>
            </a:r>
            <a:endParaRPr lang="en-US" sz="1000" b="1">
              <a:solidFill>
                <a:srgbClr val="82BE3C"/>
              </a:solidFill>
            </a:endParaRPr>
          </a:p>
        </p:txBody>
      </p:sp>
      <p:sp>
        <p:nvSpPr>
          <p:cNvPr id="20" name="Textfeld 19"/>
          <p:cNvSpPr txBox="1"/>
          <p:nvPr/>
        </p:nvSpPr>
        <p:spPr>
          <a:xfrm>
            <a:off x="3932238" y="3050566"/>
            <a:ext cx="574196" cy="246221"/>
          </a:xfrm>
          <a:prstGeom prst="rect">
            <a:avLst/>
          </a:prstGeom>
          <a:noFill/>
        </p:spPr>
        <p:txBody>
          <a:bodyPr wrap="none" rtlCol="0">
            <a:spAutoFit/>
          </a:bodyPr>
          <a:lstStyle/>
          <a:p>
            <a:r>
              <a:rPr lang="de-DE" sz="1000" b="1" smtClean="0">
                <a:solidFill>
                  <a:srgbClr val="82BE3C"/>
                </a:solidFill>
              </a:rPr>
              <a:t>Stärke</a:t>
            </a:r>
            <a:endParaRPr lang="en-US" sz="1000" b="1">
              <a:solidFill>
                <a:srgbClr val="82BE3C"/>
              </a:solidFill>
            </a:endParaRPr>
          </a:p>
        </p:txBody>
      </p:sp>
      <p:sp>
        <p:nvSpPr>
          <p:cNvPr id="2" name="Titel 1"/>
          <p:cNvSpPr>
            <a:spLocks noGrp="1"/>
          </p:cNvSpPr>
          <p:nvPr>
            <p:ph type="title"/>
          </p:nvPr>
        </p:nvSpPr>
        <p:spPr/>
        <p:txBody>
          <a:bodyPr/>
          <a:lstStyle/>
          <a:p>
            <a:r>
              <a:rPr lang="de-DE" dirty="0"/>
              <a:t>Vorschläge nach Kategorie</a:t>
            </a:r>
          </a:p>
        </p:txBody>
      </p:sp>
      <p:sp>
        <p:nvSpPr>
          <p:cNvPr id="3" name="Textfeld 2"/>
          <p:cNvSpPr txBox="1"/>
          <p:nvPr/>
        </p:nvSpPr>
        <p:spPr>
          <a:xfrm>
            <a:off x="3609956" y="2276872"/>
            <a:ext cx="441146" cy="369332"/>
          </a:xfrm>
          <a:prstGeom prst="rect">
            <a:avLst/>
          </a:prstGeom>
          <a:noFill/>
        </p:spPr>
        <p:txBody>
          <a:bodyPr wrap="none" rtlCol="0">
            <a:spAutoFit/>
          </a:bodyPr>
          <a:lstStyle/>
          <a:p>
            <a:r>
              <a:rPr lang="de-DE" dirty="0" smtClean="0"/>
              <a:t>55</a:t>
            </a:r>
            <a:endParaRPr lang="de-DE" dirty="0"/>
          </a:p>
        </p:txBody>
      </p:sp>
      <p:sp>
        <p:nvSpPr>
          <p:cNvPr id="5" name="Textfeld 4"/>
          <p:cNvSpPr txBox="1"/>
          <p:nvPr/>
        </p:nvSpPr>
        <p:spPr>
          <a:xfrm>
            <a:off x="2389935" y="4073673"/>
            <a:ext cx="441146" cy="369332"/>
          </a:xfrm>
          <a:prstGeom prst="rect">
            <a:avLst/>
          </a:prstGeom>
          <a:noFill/>
        </p:spPr>
        <p:txBody>
          <a:bodyPr wrap="none" rtlCol="0">
            <a:spAutoFit/>
          </a:bodyPr>
          <a:lstStyle/>
          <a:p>
            <a:r>
              <a:rPr lang="de-DE" dirty="0" smtClean="0"/>
              <a:t>74</a:t>
            </a:r>
            <a:endParaRPr lang="de-DE" dirty="0"/>
          </a:p>
        </p:txBody>
      </p:sp>
      <p:sp>
        <p:nvSpPr>
          <p:cNvPr id="6" name="Textfeld 5"/>
          <p:cNvSpPr txBox="1"/>
          <p:nvPr/>
        </p:nvSpPr>
        <p:spPr>
          <a:xfrm>
            <a:off x="3257389" y="5270251"/>
            <a:ext cx="441146" cy="369332"/>
          </a:xfrm>
          <a:prstGeom prst="rect">
            <a:avLst/>
          </a:prstGeom>
          <a:noFill/>
        </p:spPr>
        <p:txBody>
          <a:bodyPr wrap="none" rtlCol="0">
            <a:spAutoFit/>
          </a:bodyPr>
          <a:lstStyle/>
          <a:p>
            <a:r>
              <a:rPr lang="de-DE" dirty="0" smtClean="0"/>
              <a:t>81</a:t>
            </a:r>
            <a:endParaRPr lang="de-DE" dirty="0"/>
          </a:p>
        </p:txBody>
      </p:sp>
      <p:sp>
        <p:nvSpPr>
          <p:cNvPr id="21" name="Textfeld 20"/>
          <p:cNvSpPr txBox="1"/>
          <p:nvPr/>
        </p:nvSpPr>
        <p:spPr>
          <a:xfrm>
            <a:off x="5634384" y="2795431"/>
            <a:ext cx="552267" cy="369332"/>
          </a:xfrm>
          <a:prstGeom prst="rect">
            <a:avLst/>
          </a:prstGeom>
          <a:noFill/>
        </p:spPr>
        <p:txBody>
          <a:bodyPr wrap="none" rtlCol="0">
            <a:spAutoFit/>
          </a:bodyPr>
          <a:lstStyle/>
          <a:p>
            <a:r>
              <a:rPr lang="de-DE" dirty="0" smtClean="0"/>
              <a:t>113</a:t>
            </a:r>
            <a:endParaRPr lang="de-DE" dirty="0"/>
          </a:p>
        </p:txBody>
      </p:sp>
      <p:sp>
        <p:nvSpPr>
          <p:cNvPr id="22" name="Textfeld 21"/>
          <p:cNvSpPr txBox="1"/>
          <p:nvPr/>
        </p:nvSpPr>
        <p:spPr>
          <a:xfrm>
            <a:off x="5944547" y="4926717"/>
            <a:ext cx="441146" cy="369332"/>
          </a:xfrm>
          <a:prstGeom prst="rect">
            <a:avLst/>
          </a:prstGeom>
          <a:noFill/>
        </p:spPr>
        <p:txBody>
          <a:bodyPr wrap="none" rtlCol="0">
            <a:spAutoFit/>
          </a:bodyPr>
          <a:lstStyle/>
          <a:p>
            <a:r>
              <a:rPr lang="de-DE" dirty="0" smtClean="0"/>
              <a:t>87</a:t>
            </a:r>
            <a:endParaRPr lang="de-DE" dirty="0"/>
          </a:p>
        </p:txBody>
      </p:sp>
      <p:pic>
        <p:nvPicPr>
          <p:cNvPr id="23"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91680" y="1667700"/>
            <a:ext cx="5802412" cy="321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Lektoratskriterien</a:t>
            </a:r>
            <a:r>
              <a:rPr lang="de-DE" dirty="0" smtClean="0"/>
              <a:t> </a:t>
            </a:r>
            <a:endParaRPr lang="de-DE" dirty="0"/>
          </a:p>
        </p:txBody>
      </p:sp>
      <p:sp>
        <p:nvSpPr>
          <p:cNvPr id="3" name="Inhaltsplatzhalter 2"/>
          <p:cNvSpPr>
            <a:spLocks noGrp="1"/>
          </p:cNvSpPr>
          <p:nvPr>
            <p:ph idx="1"/>
          </p:nvPr>
        </p:nvSpPr>
        <p:spPr/>
        <p:txBody>
          <a:bodyPr/>
          <a:lstStyle/>
          <a:p>
            <a:r>
              <a:rPr lang="de-DE" dirty="0" smtClean="0"/>
              <a:t>Unterstützung </a:t>
            </a:r>
          </a:p>
          <a:p>
            <a:endParaRPr lang="de-DE" dirty="0" smtClean="0"/>
          </a:p>
          <a:p>
            <a:endParaRPr lang="de-DE" dirty="0"/>
          </a:p>
          <a:p>
            <a:endParaRPr lang="de-DE" dirty="0" smtClean="0"/>
          </a:p>
          <a:p>
            <a:pPr marL="0" indent="0">
              <a:buNone/>
            </a:pPr>
            <a:endParaRPr lang="de-DE" dirty="0" smtClean="0"/>
          </a:p>
          <a:p>
            <a:pPr marL="0" indent="0">
              <a:buNone/>
            </a:pPr>
            <a:endParaRPr lang="de-DE" dirty="0"/>
          </a:p>
          <a:p>
            <a:endParaRPr lang="de-DE" dirty="0" smtClean="0"/>
          </a:p>
          <a:p>
            <a:endParaRPr lang="de-DE" dirty="0"/>
          </a:p>
          <a:p>
            <a:endParaRPr lang="de-DE" dirty="0" smtClean="0"/>
          </a:p>
          <a:p>
            <a:endParaRPr lang="de-DE" dirty="0"/>
          </a:p>
          <a:p>
            <a:endParaRPr lang="de-DE" dirty="0" smtClean="0"/>
          </a:p>
          <a:p>
            <a:pPr marL="0" indent="0">
              <a:buNone/>
            </a:pPr>
            <a:endParaRPr lang="de-DE" dirty="0"/>
          </a:p>
        </p:txBody>
      </p:sp>
      <p:sp>
        <p:nvSpPr>
          <p:cNvPr id="5" name="Datumsplatzhalter 4"/>
          <p:cNvSpPr>
            <a:spLocks noGrp="1"/>
          </p:cNvSpPr>
          <p:nvPr>
            <p:ph type="dt" sz="half" idx="11"/>
          </p:nvPr>
        </p:nvSpPr>
        <p:spPr/>
        <p:txBody>
          <a:bodyPr/>
          <a:lstStyle/>
          <a:p>
            <a:pPr>
              <a:defRPr/>
            </a:pPr>
            <a:fld id="{763170DA-8911-4B28-A314-08B2FDD5777D}" type="datetime1">
              <a:rPr lang="de-DE" smtClean="0"/>
              <a:pPr>
                <a:defRPr/>
              </a:pPr>
              <a:t>27.09.2013</a:t>
            </a:fld>
            <a:endParaRPr lang="de-D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268760"/>
            <a:ext cx="1390650"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uppieren 5"/>
          <p:cNvGrpSpPr/>
          <p:nvPr/>
        </p:nvGrpSpPr>
        <p:grpSpPr>
          <a:xfrm>
            <a:off x="4582281" y="5661248"/>
            <a:ext cx="4238191" cy="504056"/>
            <a:chOff x="467544" y="5593716"/>
            <a:chExt cx="4238191" cy="504056"/>
          </a:xfrm>
        </p:grpSpPr>
        <p:sp>
          <p:nvSpPr>
            <p:cNvPr id="8" name="Pfeil nach rechts 7"/>
            <p:cNvSpPr/>
            <p:nvPr/>
          </p:nvSpPr>
          <p:spPr>
            <a:xfrm>
              <a:off x="467544" y="5593716"/>
              <a:ext cx="864096"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1524415" y="5661078"/>
              <a:ext cx="3181320" cy="369332"/>
            </a:xfrm>
            <a:prstGeom prst="rect">
              <a:avLst/>
            </a:prstGeom>
            <a:noFill/>
          </p:spPr>
          <p:txBody>
            <a:bodyPr wrap="none" rtlCol="0">
              <a:spAutoFit/>
            </a:bodyPr>
            <a:lstStyle/>
            <a:p>
              <a:r>
                <a:rPr lang="de-DE" dirty="0" smtClean="0">
                  <a:solidFill>
                    <a:schemeClr val="accent1"/>
                  </a:solidFill>
                </a:rPr>
                <a:t>Adressierter Themenspeicher</a:t>
              </a:r>
              <a:endParaRPr lang="de-DE" dirty="0">
                <a:solidFill>
                  <a:schemeClr val="accent1"/>
                </a:solidFill>
              </a:endParaRPr>
            </a:p>
          </p:txBody>
        </p:sp>
      </p:grpSp>
      <p:grpSp>
        <p:nvGrpSpPr>
          <p:cNvPr id="10" name="Gruppieren 9"/>
          <p:cNvGrpSpPr/>
          <p:nvPr/>
        </p:nvGrpSpPr>
        <p:grpSpPr>
          <a:xfrm>
            <a:off x="391864" y="2924944"/>
            <a:ext cx="8356600" cy="2736304"/>
            <a:chOff x="391864" y="2924944"/>
            <a:chExt cx="8356600" cy="2736304"/>
          </a:xfrm>
        </p:grpSpPr>
        <p:pic>
          <p:nvPicPr>
            <p:cNvPr id="7" name="Picture 2" descr="http://www.ph-ludwigsburg.de/uploads/pics/Funktionen_des_Leitbildes.jpg"/>
            <p:cNvPicPr>
              <a:picLocks noChangeAspect="1" noChangeArrowheads="1"/>
            </p:cNvPicPr>
            <p:nvPr/>
          </p:nvPicPr>
          <p:blipFill>
            <a:blip r:embed="rId3" cstate="print">
              <a:clrChange>
                <a:clrFrom>
                  <a:srgbClr val="FFFFFF"/>
                </a:clrFrom>
                <a:clrTo>
                  <a:srgbClr val="FFFFFF">
                    <a:alpha val="0"/>
                  </a:srgbClr>
                </a:clrTo>
              </a:clrChange>
              <a:duotone>
                <a:prstClr val="black"/>
                <a:srgbClr val="D9C3A5">
                  <a:tint val="50000"/>
                  <a:satMod val="180000"/>
                </a:srgbClr>
              </a:duotone>
            </a:blip>
            <a:srcRect/>
            <a:stretch>
              <a:fillRect/>
            </a:stretch>
          </p:blipFill>
          <p:spPr bwMode="auto">
            <a:xfrm>
              <a:off x="2771800" y="2953161"/>
              <a:ext cx="3096344" cy="2564071"/>
            </a:xfrm>
            <a:prstGeom prst="rect">
              <a:avLst/>
            </a:prstGeom>
            <a:noFill/>
          </p:spPr>
        </p:pic>
        <p:sp>
          <p:nvSpPr>
            <p:cNvPr id="11" name="Inhaltsplatzhalter 2"/>
            <p:cNvSpPr txBox="1">
              <a:spLocks/>
            </p:cNvSpPr>
            <p:nvPr/>
          </p:nvSpPr>
          <p:spPr bwMode="auto">
            <a:xfrm>
              <a:off x="391864" y="2924944"/>
              <a:ext cx="8356600" cy="27363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14325" indent="-314325" algn="l" rtl="0" fontAlgn="base">
                <a:spcBef>
                  <a:spcPct val="20000"/>
                </a:spcBef>
                <a:spcAft>
                  <a:spcPct val="0"/>
                </a:spcAft>
                <a:buBlip>
                  <a:blip r:embed="rId4"/>
                </a:buBlip>
                <a:defRPr sz="2000">
                  <a:solidFill>
                    <a:schemeClr val="tx1"/>
                  </a:solidFill>
                  <a:latin typeface="+mn-lt"/>
                  <a:ea typeface="+mn-ea"/>
                  <a:cs typeface="+mn-cs"/>
                </a:defRPr>
              </a:lvl1pPr>
              <a:lvl2pPr marL="790575" indent="-314325" algn="l" rtl="0" fontAlgn="base">
                <a:spcBef>
                  <a:spcPct val="20000"/>
                </a:spcBef>
                <a:spcAft>
                  <a:spcPct val="0"/>
                </a:spcAft>
                <a:buBlip>
                  <a:blip r:embed="rId5"/>
                </a:buBlip>
                <a:defRPr sz="2800">
                  <a:solidFill>
                    <a:schemeClr val="tx1"/>
                  </a:solidFill>
                  <a:latin typeface="+mn-lt"/>
                </a:defRPr>
              </a:lvl2pPr>
              <a:lvl3pPr marL="1209675" indent="-276225" algn="l" rtl="0" fontAlgn="base">
                <a:spcBef>
                  <a:spcPct val="20000"/>
                </a:spcBef>
                <a:spcAft>
                  <a:spcPct val="0"/>
                </a:spcAft>
                <a:buBlip>
                  <a:blip r:embed="rId6"/>
                </a:buBlip>
                <a:defRPr sz="1600">
                  <a:solidFill>
                    <a:schemeClr val="tx1"/>
                  </a:solidFill>
                  <a:latin typeface="+mn-lt"/>
                </a:defRPr>
              </a:lvl3pPr>
              <a:lvl4pPr marL="1657350" indent="-276225" algn="l" rtl="0" fontAlgn="base">
                <a:spcBef>
                  <a:spcPct val="20000"/>
                </a:spcBef>
                <a:spcAft>
                  <a:spcPct val="0"/>
                </a:spcAft>
                <a:buBlip>
                  <a:blip r:embed="rId6"/>
                </a:buBlip>
                <a:defRPr sz="1600">
                  <a:solidFill>
                    <a:schemeClr val="tx1"/>
                  </a:solidFill>
                  <a:latin typeface="+mn-lt"/>
                </a:defRPr>
              </a:lvl4pPr>
              <a:lvl5pPr marL="2095500" indent="-276225" algn="l" rtl="0" fontAlgn="base">
                <a:spcBef>
                  <a:spcPct val="20000"/>
                </a:spcBef>
                <a:spcAft>
                  <a:spcPct val="0"/>
                </a:spcAft>
                <a:buBlip>
                  <a:blip r:embed="rId6"/>
                </a:buBlip>
                <a:defRPr sz="1600">
                  <a:solidFill>
                    <a:schemeClr val="tx1"/>
                  </a:solidFill>
                  <a:latin typeface="+mn-lt"/>
                </a:defRPr>
              </a:lvl5pPr>
              <a:lvl6pPr marL="2514600" indent="-228600" algn="l" rtl="0" eaLnBrk="1" fontAlgn="base" hangingPunct="1">
                <a:spcBef>
                  <a:spcPct val="20000"/>
                </a:spcBef>
                <a:spcAft>
                  <a:spcPct val="0"/>
                </a:spcAft>
                <a:buSzPct val="60000"/>
                <a:buBlip>
                  <a:blip r:embed="rId7"/>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7"/>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7"/>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7"/>
                </a:buBlip>
                <a:defRPr sz="1400">
                  <a:solidFill>
                    <a:schemeClr val="tx1"/>
                  </a:solidFill>
                  <a:latin typeface="+mn-lt"/>
                </a:defRPr>
              </a:lvl9pPr>
            </a:lstStyle>
            <a:p>
              <a:r>
                <a:rPr lang="de-DE" kern="0" dirty="0" smtClean="0"/>
                <a:t> </a:t>
              </a:r>
              <a:r>
                <a:rPr lang="de-DE" dirty="0"/>
                <a:t>Leitbildrelevanz</a:t>
              </a:r>
            </a:p>
            <a:p>
              <a:endParaRPr lang="de-DE" kern="0" dirty="0" smtClean="0"/>
            </a:p>
            <a:p>
              <a:endParaRPr lang="de-DE" kern="0" dirty="0" smtClean="0"/>
            </a:p>
            <a:p>
              <a:endParaRPr lang="de-DE" kern="0" dirty="0" smtClean="0"/>
            </a:p>
            <a:p>
              <a:endParaRPr lang="de-DE" kern="0" dirty="0" smtClean="0"/>
            </a:p>
            <a:p>
              <a:pPr marL="0" indent="0">
                <a:buFontTx/>
                <a:buNone/>
              </a:pPr>
              <a:endParaRPr lang="de-DE" kern="0" dirty="0" smtClean="0"/>
            </a:p>
            <a:p>
              <a:pPr marL="0" indent="0">
                <a:buFontTx/>
                <a:buNone/>
              </a:pPr>
              <a:endParaRPr lang="de-DE" kern="0" dirty="0" smtClean="0"/>
            </a:p>
            <a:p>
              <a:endParaRPr lang="de-DE" kern="0" dirty="0" smtClean="0"/>
            </a:p>
            <a:p>
              <a:endParaRPr lang="de-DE" kern="0" dirty="0" smtClean="0"/>
            </a:p>
            <a:p>
              <a:endParaRPr lang="de-DE" kern="0" dirty="0" smtClean="0"/>
            </a:p>
            <a:p>
              <a:endParaRPr lang="de-DE" kern="0" dirty="0" smtClean="0"/>
            </a:p>
            <a:p>
              <a:endParaRPr lang="de-DE" kern="0" dirty="0" smtClean="0"/>
            </a:p>
            <a:p>
              <a:pPr marL="0" indent="0">
                <a:buFontTx/>
                <a:buNone/>
              </a:pPr>
              <a:endParaRPr lang="de-DE" kern="0" dirty="0"/>
            </a:p>
          </p:txBody>
        </p:sp>
      </p:grpSp>
    </p:spTree>
    <p:extLst>
      <p:ext uri="{BB962C8B-B14F-4D97-AF65-F5344CB8AC3E}">
        <p14:creationId xmlns:p14="http://schemas.microsoft.com/office/powerpoint/2010/main" val="1974522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Umsetzung</a:t>
            </a:r>
            <a:endParaRPr lang="de-DE" dirty="0"/>
          </a:p>
        </p:txBody>
      </p:sp>
      <p:sp>
        <p:nvSpPr>
          <p:cNvPr id="3" name="Inhaltsplatzhalter 2"/>
          <p:cNvSpPr>
            <a:spLocks noGrp="1"/>
          </p:cNvSpPr>
          <p:nvPr>
            <p:ph idx="1"/>
          </p:nvPr>
        </p:nvSpPr>
        <p:spPr/>
        <p:txBody>
          <a:bodyPr/>
          <a:lstStyle/>
          <a:p>
            <a:r>
              <a:rPr lang="de-DE" dirty="0" smtClean="0"/>
              <a:t>87 Umsetzungsvorschläge wurden gesichtet und adressiert</a:t>
            </a:r>
            <a:endParaRPr lang="de-DE" dirty="0"/>
          </a:p>
        </p:txBody>
      </p:sp>
      <p:sp>
        <p:nvSpPr>
          <p:cNvPr id="5" name="Datumsplatzhalter 4"/>
          <p:cNvSpPr>
            <a:spLocks noGrp="1"/>
          </p:cNvSpPr>
          <p:nvPr>
            <p:ph type="dt" sz="half" idx="11"/>
          </p:nvPr>
        </p:nvSpPr>
        <p:spPr/>
        <p:txBody>
          <a:bodyPr/>
          <a:lstStyle/>
          <a:p>
            <a:pPr>
              <a:defRPr/>
            </a:pPr>
            <a:fld id="{763170DA-8911-4B28-A314-08B2FDD5777D}" type="datetime1">
              <a:rPr lang="de-DE" smtClean="0"/>
              <a:pPr>
                <a:defRPr/>
              </a:pPr>
              <a:t>27.09.2013</a:t>
            </a:fld>
            <a:endParaRPr lang="de-D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00808"/>
            <a:ext cx="3646034" cy="44990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Pfeil nach rechts 5"/>
          <p:cNvSpPr/>
          <p:nvPr/>
        </p:nvSpPr>
        <p:spPr>
          <a:xfrm>
            <a:off x="4427984" y="2564904"/>
            <a:ext cx="864096"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5364088" y="2602647"/>
            <a:ext cx="3600400" cy="3477875"/>
          </a:xfrm>
          <a:prstGeom prst="rect">
            <a:avLst/>
          </a:prstGeom>
          <a:noFill/>
        </p:spPr>
        <p:txBody>
          <a:bodyPr wrap="square" rtlCol="0">
            <a:spAutoFit/>
          </a:bodyPr>
          <a:lstStyle/>
          <a:p>
            <a:r>
              <a:rPr lang="de-DE" sz="2000" dirty="0" smtClean="0">
                <a:solidFill>
                  <a:schemeClr val="accent1"/>
                </a:solidFill>
              </a:rPr>
              <a:t>Beiträge werden zur Prüfung an die verantwortlichen OEs </a:t>
            </a:r>
            <a:r>
              <a:rPr lang="de-DE" sz="2000" dirty="0" smtClean="0">
                <a:solidFill>
                  <a:schemeClr val="accent1"/>
                </a:solidFill>
              </a:rPr>
              <a:t>übergeben z.B. TID.</a:t>
            </a:r>
            <a:endParaRPr lang="de-DE" sz="2000" dirty="0" smtClean="0">
              <a:solidFill>
                <a:schemeClr val="accent1"/>
              </a:solidFill>
            </a:endParaRPr>
          </a:p>
          <a:p>
            <a:endParaRPr lang="de-DE" sz="2000" dirty="0" smtClean="0">
              <a:solidFill>
                <a:schemeClr val="accent1"/>
              </a:solidFill>
            </a:endParaRPr>
          </a:p>
          <a:p>
            <a:r>
              <a:rPr lang="de-DE" sz="2000" dirty="0" smtClean="0">
                <a:solidFill>
                  <a:schemeClr val="accent1"/>
                </a:solidFill>
              </a:rPr>
              <a:t>Liste im Intranet veröffentlicht.</a:t>
            </a:r>
            <a:endParaRPr lang="de-DE" sz="2000" dirty="0">
              <a:solidFill>
                <a:schemeClr val="accent1"/>
              </a:solidFill>
            </a:endParaRPr>
          </a:p>
          <a:p>
            <a:endParaRPr lang="de-DE" sz="2000" dirty="0">
              <a:solidFill>
                <a:schemeClr val="accent1"/>
              </a:solidFill>
            </a:endParaRPr>
          </a:p>
          <a:p>
            <a:r>
              <a:rPr lang="de-DE" sz="2000" dirty="0" smtClean="0">
                <a:solidFill>
                  <a:schemeClr val="accent1"/>
                </a:solidFill>
              </a:rPr>
              <a:t>Die Beurteilung der Vorschläge und gegebenenfalls Umsetzungsschritte werden im Intranet veröffentlicht.</a:t>
            </a:r>
            <a:endParaRPr lang="de-DE" sz="2000" dirty="0">
              <a:solidFill>
                <a:schemeClr val="accent1"/>
              </a:solidFill>
            </a:endParaRPr>
          </a:p>
        </p:txBody>
      </p:sp>
    </p:spTree>
    <p:extLst>
      <p:ext uri="{BB962C8B-B14F-4D97-AF65-F5344CB8AC3E}">
        <p14:creationId xmlns:p14="http://schemas.microsoft.com/office/powerpoint/2010/main" val="3433222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251520" y="1542271"/>
            <a:ext cx="8496944" cy="2031325"/>
          </a:xfrm>
          <a:prstGeom prst="rect">
            <a:avLst/>
          </a:prstGeom>
        </p:spPr>
        <p:txBody>
          <a:bodyPr wrap="square">
            <a:spAutoFit/>
          </a:bodyPr>
          <a:lstStyle/>
          <a:p>
            <a:r>
              <a:rPr lang="de-DE" dirty="0">
                <a:solidFill>
                  <a:schemeClr val="bg1">
                    <a:lumMod val="95000"/>
                  </a:schemeClr>
                </a:solidFill>
                <a:effectLst>
                  <a:outerShdw blurRad="38100" dist="38100" dir="2700000" algn="tl">
                    <a:srgbClr val="000000">
                      <a:alpha val="43137"/>
                    </a:srgbClr>
                  </a:outerShdw>
                </a:effectLst>
              </a:rPr>
              <a:t>KIT – Universität und nationales Forschungszentrum</a:t>
            </a:r>
          </a:p>
          <a:p>
            <a:r>
              <a:rPr lang="de-DE" dirty="0">
                <a:solidFill>
                  <a:schemeClr val="bg1">
                    <a:lumMod val="95000"/>
                  </a:schemeClr>
                </a:solidFill>
                <a:effectLst>
                  <a:outerShdw blurRad="38100" dist="38100" dir="2700000" algn="tl">
                    <a:srgbClr val="000000">
                      <a:alpha val="43137"/>
                    </a:srgbClr>
                  </a:outerShdw>
                </a:effectLst>
              </a:rPr>
              <a:t>KIT - Wissenschaft für unsere Zukunft</a:t>
            </a:r>
          </a:p>
          <a:p>
            <a:r>
              <a:rPr lang="de-DE" dirty="0">
                <a:solidFill>
                  <a:schemeClr val="bg1">
                    <a:lumMod val="95000"/>
                  </a:schemeClr>
                </a:solidFill>
                <a:effectLst>
                  <a:outerShdw blurRad="38100" dist="38100" dir="2700000" algn="tl">
                    <a:srgbClr val="000000">
                      <a:alpha val="43137"/>
                    </a:srgbClr>
                  </a:outerShdw>
                </a:effectLst>
              </a:rPr>
              <a:t>KIT - Mutig im Denken, respektvoll im Umgang, umsichtig im Handeln</a:t>
            </a:r>
          </a:p>
          <a:p>
            <a:r>
              <a:rPr lang="de-DE" dirty="0">
                <a:solidFill>
                  <a:schemeClr val="bg1">
                    <a:lumMod val="95000"/>
                  </a:schemeClr>
                </a:solidFill>
                <a:effectLst>
                  <a:outerShdw blurRad="38100" dist="38100" dir="2700000" algn="tl">
                    <a:srgbClr val="000000">
                      <a:alpha val="43137"/>
                    </a:srgbClr>
                  </a:outerShdw>
                </a:effectLst>
              </a:rPr>
              <a:t>KIT - Forschen. Lehren. Begeistern.</a:t>
            </a:r>
          </a:p>
          <a:p>
            <a:r>
              <a:rPr lang="de-DE" dirty="0">
                <a:solidFill>
                  <a:schemeClr val="bg1">
                    <a:lumMod val="95000"/>
                  </a:schemeClr>
                </a:solidFill>
                <a:effectLst>
                  <a:outerShdw blurRad="38100" dist="38100" dir="2700000" algn="tl">
                    <a:srgbClr val="000000">
                      <a:alpha val="43137"/>
                    </a:srgbClr>
                  </a:outerShdw>
                </a:effectLst>
              </a:rPr>
              <a:t>KIT -  Forschung, Lehre und Innovation. Damit Wissen Zukunft hat!</a:t>
            </a:r>
          </a:p>
          <a:p>
            <a:r>
              <a:rPr lang="de-DE" dirty="0">
                <a:solidFill>
                  <a:schemeClr val="bg1">
                    <a:lumMod val="95000"/>
                  </a:schemeClr>
                </a:solidFill>
                <a:effectLst>
                  <a:outerShdw blurRad="38100" dist="38100" dir="2700000" algn="tl">
                    <a:srgbClr val="000000">
                      <a:alpha val="43137"/>
                    </a:srgbClr>
                  </a:outerShdw>
                </a:effectLst>
              </a:rPr>
              <a:t>KIT - </a:t>
            </a:r>
            <a:r>
              <a:rPr lang="de-DE" dirty="0" err="1">
                <a:solidFill>
                  <a:schemeClr val="bg1">
                    <a:lumMod val="95000"/>
                  </a:schemeClr>
                </a:solidFill>
                <a:effectLst>
                  <a:outerShdw blurRad="38100" dist="38100" dir="2700000" algn="tl">
                    <a:srgbClr val="000000">
                      <a:alpha val="43137"/>
                    </a:srgbClr>
                  </a:outerShdw>
                </a:effectLst>
              </a:rPr>
              <a:t>Forschen.Lernen.Potenziale</a:t>
            </a:r>
            <a:r>
              <a:rPr lang="de-DE" dirty="0">
                <a:solidFill>
                  <a:schemeClr val="bg1">
                    <a:lumMod val="95000"/>
                  </a:schemeClr>
                </a:solidFill>
                <a:effectLst>
                  <a:outerShdw blurRad="38100" dist="38100" dir="2700000" algn="tl">
                    <a:srgbClr val="000000">
                      <a:alpha val="43137"/>
                    </a:srgbClr>
                  </a:outerShdw>
                </a:effectLst>
              </a:rPr>
              <a:t> entfalten</a:t>
            </a:r>
          </a:p>
          <a:p>
            <a:r>
              <a:rPr lang="de-DE" dirty="0">
                <a:solidFill>
                  <a:schemeClr val="bg1">
                    <a:lumMod val="95000"/>
                  </a:schemeClr>
                </a:solidFill>
                <a:effectLst>
                  <a:outerShdw blurRad="38100" dist="38100" dir="2700000" algn="tl">
                    <a:srgbClr val="000000">
                      <a:alpha val="43137"/>
                    </a:srgbClr>
                  </a:outerShdw>
                </a:effectLst>
              </a:rPr>
              <a:t>KIT - Durch Wissen Zukunft gestalten </a:t>
            </a:r>
            <a:r>
              <a:rPr lang="de-DE" dirty="0" smtClean="0">
                <a:solidFill>
                  <a:schemeClr val="bg1">
                    <a:lumMod val="95000"/>
                  </a:schemeClr>
                </a:solidFill>
                <a:effectLst>
                  <a:outerShdw blurRad="38100" dist="38100" dir="2700000" algn="tl">
                    <a:srgbClr val="000000">
                      <a:alpha val="43137"/>
                    </a:srgbClr>
                  </a:outerShdw>
                </a:effectLst>
              </a:rPr>
              <a:t> </a:t>
            </a:r>
            <a:endParaRPr lang="de-DE" dirty="0">
              <a:solidFill>
                <a:schemeClr val="bg1">
                  <a:lumMod val="95000"/>
                </a:schemeClr>
              </a:solidFill>
              <a:effectLst>
                <a:outerShdw blurRad="38100" dist="38100" dir="2700000" algn="tl">
                  <a:srgbClr val="000000">
                    <a:alpha val="43137"/>
                  </a:srgbClr>
                </a:outerShdw>
              </a:effectLst>
            </a:endParaRPr>
          </a:p>
        </p:txBody>
      </p:sp>
      <p:sp>
        <p:nvSpPr>
          <p:cNvPr id="2" name="Titel 1"/>
          <p:cNvSpPr>
            <a:spLocks noGrp="1"/>
          </p:cNvSpPr>
          <p:nvPr>
            <p:ph type="title"/>
          </p:nvPr>
        </p:nvSpPr>
        <p:spPr>
          <a:xfrm>
            <a:off x="360325" y="332656"/>
            <a:ext cx="6911975" cy="561975"/>
          </a:xfrm>
        </p:spPr>
        <p:txBody>
          <a:bodyPr/>
          <a:lstStyle/>
          <a:p>
            <a:r>
              <a:rPr lang="de-DE" dirty="0" smtClean="0"/>
              <a:t>Slogan</a:t>
            </a:r>
            <a:endParaRPr lang="de-DE" dirty="0"/>
          </a:p>
        </p:txBody>
      </p:sp>
      <p:sp>
        <p:nvSpPr>
          <p:cNvPr id="3" name="Inhaltsplatzhalter 2"/>
          <p:cNvSpPr>
            <a:spLocks noGrp="1"/>
          </p:cNvSpPr>
          <p:nvPr>
            <p:ph idx="1"/>
          </p:nvPr>
        </p:nvSpPr>
        <p:spPr/>
        <p:txBody>
          <a:bodyPr/>
          <a:lstStyle/>
          <a:p>
            <a:r>
              <a:rPr lang="de-DE" dirty="0" smtClean="0"/>
              <a:t>Slogans geordnet, Ranking erstellt</a:t>
            </a:r>
          </a:p>
          <a:p>
            <a:endParaRPr lang="de-DE" dirty="0" smtClean="0"/>
          </a:p>
          <a:p>
            <a:endParaRPr lang="de-DE" dirty="0"/>
          </a:p>
          <a:p>
            <a:endParaRPr lang="de-DE" dirty="0" smtClean="0"/>
          </a:p>
          <a:p>
            <a:endParaRPr lang="de-DE" dirty="0"/>
          </a:p>
          <a:p>
            <a:endParaRPr lang="de-DE" dirty="0"/>
          </a:p>
          <a:p>
            <a:pPr marL="0" indent="0">
              <a:buNone/>
            </a:pPr>
            <a:endParaRPr lang="de-DE" dirty="0" smtClean="0"/>
          </a:p>
        </p:txBody>
      </p:sp>
      <p:sp>
        <p:nvSpPr>
          <p:cNvPr id="5" name="Datumsplatzhalter 4"/>
          <p:cNvSpPr>
            <a:spLocks noGrp="1"/>
          </p:cNvSpPr>
          <p:nvPr>
            <p:ph type="dt" sz="half" idx="11"/>
          </p:nvPr>
        </p:nvSpPr>
        <p:spPr/>
        <p:txBody>
          <a:bodyPr/>
          <a:lstStyle/>
          <a:p>
            <a:pPr>
              <a:defRPr/>
            </a:pPr>
            <a:fld id="{763170DA-8911-4B28-A314-08B2FDD5777D}" type="datetime1">
              <a:rPr lang="de-DE" smtClean="0"/>
              <a:pPr>
                <a:defRPr/>
              </a:pPr>
              <a:t>27.09.2013</a:t>
            </a:fld>
            <a:endParaRPr lang="de-D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8192" y="3823834"/>
            <a:ext cx="5544616" cy="1065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uppieren 9"/>
          <p:cNvGrpSpPr/>
          <p:nvPr/>
        </p:nvGrpSpPr>
        <p:grpSpPr>
          <a:xfrm>
            <a:off x="3016702" y="1781442"/>
            <a:ext cx="3096344" cy="1512168"/>
            <a:chOff x="2627784" y="1772816"/>
            <a:chExt cx="3096344" cy="1512168"/>
          </a:xfrm>
        </p:grpSpPr>
        <p:sp>
          <p:nvSpPr>
            <p:cNvPr id="9" name="Rechteck 8"/>
            <p:cNvSpPr/>
            <p:nvPr/>
          </p:nvSpPr>
          <p:spPr>
            <a:xfrm>
              <a:off x="2627784" y="1772816"/>
              <a:ext cx="3096344"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1060" y="1947181"/>
              <a:ext cx="2664296" cy="1164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 name="Gruppieren 3"/>
          <p:cNvGrpSpPr/>
          <p:nvPr/>
        </p:nvGrpSpPr>
        <p:grpSpPr>
          <a:xfrm>
            <a:off x="467544" y="5445224"/>
            <a:ext cx="8450814" cy="432048"/>
            <a:chOff x="467544" y="5445224"/>
            <a:chExt cx="8450814" cy="432048"/>
          </a:xfrm>
        </p:grpSpPr>
        <p:sp>
          <p:nvSpPr>
            <p:cNvPr id="11" name="Pfeil nach rechts 10"/>
            <p:cNvSpPr/>
            <p:nvPr/>
          </p:nvSpPr>
          <p:spPr>
            <a:xfrm>
              <a:off x="467544" y="5445224"/>
              <a:ext cx="72008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p:cNvSpPr txBox="1"/>
            <p:nvPr/>
          </p:nvSpPr>
          <p:spPr>
            <a:xfrm>
              <a:off x="1213502" y="5453850"/>
              <a:ext cx="7704856" cy="400110"/>
            </a:xfrm>
            <a:prstGeom prst="rect">
              <a:avLst/>
            </a:prstGeom>
            <a:noFill/>
          </p:spPr>
          <p:txBody>
            <a:bodyPr wrap="square" rtlCol="0">
              <a:spAutoFit/>
            </a:bodyPr>
            <a:lstStyle/>
            <a:p>
              <a:r>
                <a:rPr lang="de-DE" sz="2000" dirty="0" smtClean="0">
                  <a:solidFill>
                    <a:schemeClr val="accent1"/>
                  </a:solidFill>
                </a:rPr>
                <a:t>Abstimmung zum Slogan erfolgt nach dem Leitbild</a:t>
              </a:r>
              <a:endParaRPr lang="de-DE" sz="2000" dirty="0">
                <a:solidFill>
                  <a:schemeClr val="accent1"/>
                </a:solidFill>
              </a:endParaRPr>
            </a:p>
          </p:txBody>
        </p:sp>
      </p:grpSp>
    </p:spTree>
    <p:extLst>
      <p:ext uri="{BB962C8B-B14F-4D97-AF65-F5344CB8AC3E}">
        <p14:creationId xmlns:p14="http://schemas.microsoft.com/office/powerpoint/2010/main" val="25580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Lektoratsprozess</a:t>
            </a:r>
            <a:r>
              <a:rPr lang="de-DE" dirty="0" smtClean="0"/>
              <a:t> </a:t>
            </a:r>
            <a:endParaRPr lang="de-DE" dirty="0"/>
          </a:p>
        </p:txBody>
      </p:sp>
      <p:sp>
        <p:nvSpPr>
          <p:cNvPr id="3" name="Inhaltsplatzhalter 2"/>
          <p:cNvSpPr>
            <a:spLocks noGrp="1"/>
          </p:cNvSpPr>
          <p:nvPr>
            <p:ph idx="1"/>
          </p:nvPr>
        </p:nvSpPr>
        <p:spPr/>
        <p:txBody>
          <a:bodyPr/>
          <a:lstStyle/>
          <a:p>
            <a:endParaRPr lang="de-DE" dirty="0" smtClean="0"/>
          </a:p>
          <a:p>
            <a:endParaRPr lang="de-DE" dirty="0"/>
          </a:p>
          <a:p>
            <a:endParaRPr lang="de-DE" dirty="0" smtClean="0"/>
          </a:p>
          <a:p>
            <a:r>
              <a:rPr lang="de-DE" dirty="0" smtClean="0"/>
              <a:t>Rechtliche Rahmenbedingungen</a:t>
            </a:r>
          </a:p>
          <a:p>
            <a:r>
              <a:rPr lang="de-DE" dirty="0" smtClean="0"/>
              <a:t>Meilenstein:</a:t>
            </a:r>
          </a:p>
          <a:p>
            <a:pPr marL="0" indent="0">
              <a:buNone/>
            </a:pPr>
            <a:r>
              <a:rPr lang="de-DE" dirty="0"/>
              <a:t> </a:t>
            </a:r>
            <a:r>
              <a:rPr lang="de-DE" dirty="0" smtClean="0"/>
              <a:t>    Abstimmung mit dem Präsidium </a:t>
            </a:r>
          </a:p>
          <a:p>
            <a:endParaRPr lang="de-DE" dirty="0" smtClean="0"/>
          </a:p>
          <a:p>
            <a:r>
              <a:rPr lang="de-DE" dirty="0" smtClean="0"/>
              <a:t>Formulierung Leitbildmodule</a:t>
            </a:r>
          </a:p>
          <a:p>
            <a:r>
              <a:rPr lang="de-DE" dirty="0" smtClean="0"/>
              <a:t>Leitbild-Wahl, Abstimmungsphase</a:t>
            </a:r>
            <a:endParaRPr lang="de-DE" dirty="0" smtClean="0"/>
          </a:p>
          <a:p>
            <a:pPr marL="0" indent="0">
              <a:buNone/>
            </a:pPr>
            <a:endParaRPr lang="de-DE" dirty="0"/>
          </a:p>
          <a:p>
            <a:endParaRPr lang="de-DE" dirty="0" smtClean="0"/>
          </a:p>
          <a:p>
            <a:r>
              <a:rPr lang="de-DE" dirty="0" smtClean="0"/>
              <a:t>Form</a:t>
            </a:r>
          </a:p>
          <a:p>
            <a:endParaRPr lang="de-DE" dirty="0"/>
          </a:p>
        </p:txBody>
      </p:sp>
      <p:sp>
        <p:nvSpPr>
          <p:cNvPr id="5" name="Datumsplatzhalter 4"/>
          <p:cNvSpPr>
            <a:spLocks noGrp="1"/>
          </p:cNvSpPr>
          <p:nvPr>
            <p:ph type="dt" sz="half" idx="11"/>
          </p:nvPr>
        </p:nvSpPr>
        <p:spPr/>
        <p:txBody>
          <a:bodyPr/>
          <a:lstStyle/>
          <a:p>
            <a:pPr>
              <a:defRPr/>
            </a:pPr>
            <a:fld id="{763170DA-8911-4B28-A314-08B2FDD5777D}" type="datetime1">
              <a:rPr lang="de-DE" smtClean="0"/>
              <a:pPr>
                <a:defRPr/>
              </a:pPr>
              <a:t>27.09.2013</a:t>
            </a:fld>
            <a:endParaRPr lang="de-DE" dirty="0"/>
          </a:p>
        </p:txBody>
      </p:sp>
      <p:pic>
        <p:nvPicPr>
          <p:cNvPr id="4098" name="Picture 2" descr="http://us.123rf.com/400wm/400/400/cteconsulting/cteconsulting1210/cteconsulting121000006/15561303-ein-bild-von-einem-trichter-kanalen-diagram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3479" y="1772816"/>
            <a:ext cx="3076873" cy="307687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windmann\AppData\Local\Microsoft\Windows\Temporary Internet Files\Content.IE5\FTX9EVN3\MC90040401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4951313"/>
            <a:ext cx="1073150" cy="10699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0443" y="1340768"/>
            <a:ext cx="5802412" cy="321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36959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Leitbild-Lektorat – Ranking, </a:t>
            </a:r>
            <a:r>
              <a:rPr lang="de-DE" dirty="0"/>
              <a:t>Beispiel </a:t>
            </a:r>
            <a:r>
              <a:rPr lang="de-DE" dirty="0" smtClean="0"/>
              <a:t>Ziele</a:t>
            </a:r>
            <a:endParaRPr lang="de-DE" dirty="0"/>
          </a:p>
        </p:txBody>
      </p:sp>
      <p:sp>
        <p:nvSpPr>
          <p:cNvPr id="4" name="Datumsplatzhalter 3"/>
          <p:cNvSpPr>
            <a:spLocks noGrp="1"/>
          </p:cNvSpPr>
          <p:nvPr>
            <p:ph type="dt" sz="half" idx="11"/>
          </p:nvPr>
        </p:nvSpPr>
        <p:spPr/>
        <p:txBody>
          <a:bodyPr/>
          <a:lstStyle/>
          <a:p>
            <a:pPr>
              <a:defRPr/>
            </a:pPr>
            <a:fld id="{7EAE1CB5-D426-4862-B5B8-D9E88A9ECD5C}" type="datetime1">
              <a:rPr lang="de-DE" smtClean="0"/>
              <a:pPr>
                <a:defRPr/>
              </a:pPr>
              <a:t>27.09.2013</a:t>
            </a:fld>
            <a:endParaRPr lang="de-DE"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487" y="1268760"/>
            <a:ext cx="8545985"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a:off x="161509" y="5077633"/>
            <a:ext cx="954107" cy="1015663"/>
          </a:xfrm>
          <a:prstGeom prst="rect">
            <a:avLst/>
          </a:prstGeom>
          <a:noFill/>
        </p:spPr>
        <p:txBody>
          <a:bodyPr wrap="none" rtlCol="0">
            <a:spAutoFit/>
          </a:bodyPr>
          <a:lstStyle/>
          <a:p>
            <a:r>
              <a:rPr lang="de-DE" sz="6000" b="1" dirty="0" smtClean="0"/>
              <a:t>…</a:t>
            </a:r>
            <a:endParaRPr lang="de-DE" sz="6000" b="1"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5624" y="332655"/>
            <a:ext cx="730712" cy="5832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2564904"/>
            <a:ext cx="3200363" cy="853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339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a:t>Leitbild-Lektorat </a:t>
            </a:r>
            <a:r>
              <a:rPr lang="de-DE" dirty="0" smtClean="0"/>
              <a:t>–</a:t>
            </a:r>
            <a:r>
              <a:rPr lang="de-DE" dirty="0"/>
              <a:t> Schlagwörter, Beispiel </a:t>
            </a:r>
            <a:r>
              <a:rPr lang="de-DE" dirty="0" smtClean="0"/>
              <a:t>Ziele </a:t>
            </a:r>
            <a:endParaRPr lang="de-DE" dirty="0"/>
          </a:p>
        </p:txBody>
      </p:sp>
      <p:sp>
        <p:nvSpPr>
          <p:cNvPr id="8" name="Inhaltsplatzhalter 7"/>
          <p:cNvSpPr>
            <a:spLocks noGrp="1"/>
          </p:cNvSpPr>
          <p:nvPr>
            <p:ph sz="half" idx="1"/>
          </p:nvPr>
        </p:nvSpPr>
        <p:spPr/>
        <p:txBody>
          <a:bodyPr/>
          <a:lstStyle/>
          <a:p>
            <a:r>
              <a:rPr lang="de-DE" sz="1100" dirty="0" smtClean="0"/>
              <a:t>gleichwertige </a:t>
            </a:r>
            <a:r>
              <a:rPr lang="de-DE" sz="1100" dirty="0"/>
              <a:t>Partner</a:t>
            </a:r>
          </a:p>
          <a:p>
            <a:r>
              <a:rPr lang="de-DE" sz="1100" dirty="0" smtClean="0"/>
              <a:t>gemeinsame </a:t>
            </a:r>
            <a:r>
              <a:rPr lang="de-DE" sz="1100" dirty="0"/>
              <a:t>Identität</a:t>
            </a:r>
          </a:p>
          <a:p>
            <a:r>
              <a:rPr lang="de-DE" sz="1100" dirty="0" smtClean="0"/>
              <a:t>Stärken </a:t>
            </a:r>
            <a:r>
              <a:rPr lang="de-DE" sz="1100" dirty="0"/>
              <a:t>einbringen</a:t>
            </a:r>
          </a:p>
          <a:p>
            <a:r>
              <a:rPr lang="de-DE" sz="1100" dirty="0" smtClean="0"/>
              <a:t>Verbindung </a:t>
            </a:r>
            <a:r>
              <a:rPr lang="de-DE" sz="1100" dirty="0"/>
              <a:t>Universität  und Großforschungsbereich</a:t>
            </a:r>
          </a:p>
          <a:p>
            <a:r>
              <a:rPr lang="de-DE" sz="1100" dirty="0" smtClean="0"/>
              <a:t>Gemeinsame </a:t>
            </a:r>
            <a:r>
              <a:rPr lang="de-DE" sz="1100" dirty="0"/>
              <a:t>Ziele erkennen</a:t>
            </a:r>
          </a:p>
          <a:p>
            <a:r>
              <a:rPr lang="de-DE" sz="1100" dirty="0" smtClean="0"/>
              <a:t>Führungsrolle </a:t>
            </a:r>
            <a:r>
              <a:rPr lang="de-DE" sz="1100" dirty="0"/>
              <a:t>in der Forschungsumsetzung von Unternehmenskooperationen</a:t>
            </a:r>
          </a:p>
          <a:p>
            <a:r>
              <a:rPr lang="de-DE" sz="1100" dirty="0" smtClean="0"/>
              <a:t>Wissenschaftliche </a:t>
            </a:r>
            <a:r>
              <a:rPr lang="de-DE" sz="1100" dirty="0"/>
              <a:t>Entdeckungen für die Gesellschaft </a:t>
            </a:r>
          </a:p>
          <a:p>
            <a:r>
              <a:rPr lang="de-DE" sz="1100" dirty="0" smtClean="0"/>
              <a:t>Technische </a:t>
            </a:r>
            <a:r>
              <a:rPr lang="de-DE" sz="1100" dirty="0"/>
              <a:t>Innovationen den Nutzern erschließen</a:t>
            </a:r>
          </a:p>
          <a:p>
            <a:r>
              <a:rPr lang="de-DE" sz="1100" dirty="0" smtClean="0"/>
              <a:t>Klare </a:t>
            </a:r>
            <a:r>
              <a:rPr lang="de-DE" sz="1100" dirty="0"/>
              <a:t>Struktur, Systeme, Kommunikation</a:t>
            </a:r>
          </a:p>
          <a:p>
            <a:r>
              <a:rPr lang="de-DE" sz="1100" dirty="0" smtClean="0"/>
              <a:t>Zeit </a:t>
            </a:r>
            <a:r>
              <a:rPr lang="de-DE" sz="1100" dirty="0"/>
              <a:t>effizient nutzen können</a:t>
            </a:r>
          </a:p>
          <a:p>
            <a:r>
              <a:rPr lang="de-DE" sz="1100" dirty="0" smtClean="0"/>
              <a:t>Aufgaben </a:t>
            </a:r>
            <a:r>
              <a:rPr lang="de-DE" sz="1100" dirty="0"/>
              <a:t>effektiv abarbeiten</a:t>
            </a:r>
          </a:p>
          <a:p>
            <a:r>
              <a:rPr lang="de-DE" sz="1100" dirty="0" smtClean="0"/>
              <a:t>Leitbild </a:t>
            </a:r>
            <a:r>
              <a:rPr lang="de-DE" sz="1100" dirty="0"/>
              <a:t>als Grundlage/Begründung für Entscheidungen</a:t>
            </a:r>
          </a:p>
          <a:p>
            <a:r>
              <a:rPr lang="de-DE" sz="1100" dirty="0" smtClean="0"/>
              <a:t>Anziehungspunkt </a:t>
            </a:r>
            <a:r>
              <a:rPr lang="de-DE" sz="1100" dirty="0"/>
              <a:t>für talentierteste Köpfe</a:t>
            </a:r>
          </a:p>
          <a:p>
            <a:r>
              <a:rPr lang="de-DE" sz="1100" dirty="0" smtClean="0"/>
              <a:t>Planbare </a:t>
            </a:r>
            <a:r>
              <a:rPr lang="de-DE" sz="1100" dirty="0"/>
              <a:t>Zukunft</a:t>
            </a:r>
          </a:p>
          <a:p>
            <a:r>
              <a:rPr lang="de-DE" sz="1100" dirty="0" smtClean="0"/>
              <a:t>Individuelle </a:t>
            </a:r>
            <a:r>
              <a:rPr lang="de-DE" sz="1100" dirty="0"/>
              <a:t>und hochwertige Betreuung von Promovenden</a:t>
            </a:r>
          </a:p>
          <a:p>
            <a:r>
              <a:rPr lang="de-DE" sz="1100" dirty="0" smtClean="0"/>
              <a:t>Wertschätzende </a:t>
            </a:r>
            <a:r>
              <a:rPr lang="de-DE" sz="1100" dirty="0"/>
              <a:t>Betreuungskultur</a:t>
            </a:r>
          </a:p>
          <a:p>
            <a:endParaRPr lang="de-DE" sz="1100" dirty="0"/>
          </a:p>
        </p:txBody>
      </p:sp>
      <p:sp>
        <p:nvSpPr>
          <p:cNvPr id="9" name="Inhaltsplatzhalter 8"/>
          <p:cNvSpPr>
            <a:spLocks noGrp="1"/>
          </p:cNvSpPr>
          <p:nvPr>
            <p:ph sz="half" idx="2"/>
          </p:nvPr>
        </p:nvSpPr>
        <p:spPr/>
        <p:txBody>
          <a:bodyPr/>
          <a:lstStyle/>
          <a:p>
            <a:r>
              <a:rPr lang="de-DE" sz="1100" dirty="0" smtClean="0"/>
              <a:t>Wertschätzung/wertschätzendes </a:t>
            </a:r>
            <a:r>
              <a:rPr lang="de-DE" sz="1100" dirty="0"/>
              <a:t>Miteinander</a:t>
            </a:r>
          </a:p>
          <a:p>
            <a:r>
              <a:rPr lang="de-DE" sz="1100" dirty="0" smtClean="0"/>
              <a:t>Respektvolles </a:t>
            </a:r>
            <a:r>
              <a:rPr lang="de-DE" sz="1100" dirty="0"/>
              <a:t>Umfeld/Respekt</a:t>
            </a:r>
          </a:p>
          <a:p>
            <a:r>
              <a:rPr lang="de-DE" sz="1100" dirty="0" smtClean="0"/>
              <a:t>Zufriedene </a:t>
            </a:r>
            <a:r>
              <a:rPr lang="de-DE" sz="1100" dirty="0"/>
              <a:t>Mitarbeiter </a:t>
            </a:r>
            <a:r>
              <a:rPr lang="de-DE" sz="1100" dirty="0" smtClean="0"/>
              <a:t>und </a:t>
            </a:r>
            <a:r>
              <a:rPr lang="de-DE" sz="1100" dirty="0"/>
              <a:t>Spitzenforschung und exzellente Lehre</a:t>
            </a:r>
          </a:p>
          <a:p>
            <a:r>
              <a:rPr lang="de-DE" sz="1100" dirty="0" smtClean="0"/>
              <a:t>Verbundenheit</a:t>
            </a:r>
            <a:endParaRPr lang="de-DE" sz="1100" dirty="0"/>
          </a:p>
          <a:p>
            <a:r>
              <a:rPr lang="de-DE" sz="1100" dirty="0" smtClean="0"/>
              <a:t>Attraktiver </a:t>
            </a:r>
            <a:r>
              <a:rPr lang="de-DE" sz="1100" dirty="0"/>
              <a:t>Arbeitgeber</a:t>
            </a:r>
          </a:p>
          <a:p>
            <a:r>
              <a:rPr lang="de-DE" sz="1100" dirty="0" smtClean="0"/>
              <a:t>Kultur </a:t>
            </a:r>
            <a:r>
              <a:rPr lang="de-DE" sz="1100" dirty="0"/>
              <a:t>der Kreativität</a:t>
            </a:r>
          </a:p>
          <a:p>
            <a:r>
              <a:rPr lang="de-DE" sz="1100" dirty="0" smtClean="0"/>
              <a:t>Forschungsnahe</a:t>
            </a:r>
            <a:r>
              <a:rPr lang="de-DE" sz="1100" dirty="0"/>
              <a:t>, gut betreute, konzipierte Lehre</a:t>
            </a:r>
          </a:p>
          <a:p>
            <a:r>
              <a:rPr lang="de-DE" sz="1100" dirty="0" smtClean="0"/>
              <a:t>Didaktisch </a:t>
            </a:r>
            <a:r>
              <a:rPr lang="de-DE" sz="1100" dirty="0"/>
              <a:t>gut aufbereitete Lehre</a:t>
            </a:r>
          </a:p>
          <a:p>
            <a:r>
              <a:rPr lang="de-DE" sz="1100" dirty="0" smtClean="0"/>
              <a:t>Verantwortung </a:t>
            </a:r>
            <a:r>
              <a:rPr lang="de-DE" sz="1100" dirty="0"/>
              <a:t>fördern</a:t>
            </a:r>
          </a:p>
          <a:p>
            <a:r>
              <a:rPr lang="de-DE" sz="1100" dirty="0" smtClean="0"/>
              <a:t>Verbindung </a:t>
            </a:r>
            <a:r>
              <a:rPr lang="de-DE" sz="1100" dirty="0"/>
              <a:t>Wissensvermittlung und Persönlichkeitsbildung</a:t>
            </a:r>
          </a:p>
          <a:p>
            <a:r>
              <a:rPr lang="de-DE" sz="1100" dirty="0" smtClean="0"/>
              <a:t>Nachhaltige </a:t>
            </a:r>
            <a:r>
              <a:rPr lang="de-DE" sz="1100" dirty="0"/>
              <a:t>Forschung</a:t>
            </a:r>
          </a:p>
          <a:p>
            <a:r>
              <a:rPr lang="de-DE" sz="1100" dirty="0" smtClean="0"/>
              <a:t>Nachhaltigkeit </a:t>
            </a:r>
            <a:r>
              <a:rPr lang="de-DE" sz="1100" dirty="0"/>
              <a:t>als Forschungskompass</a:t>
            </a:r>
          </a:p>
          <a:p>
            <a:r>
              <a:rPr lang="de-DE" sz="1100" dirty="0" smtClean="0"/>
              <a:t>Förderung </a:t>
            </a:r>
            <a:r>
              <a:rPr lang="de-DE" sz="1100" dirty="0"/>
              <a:t>internationaler Kooperationen</a:t>
            </a:r>
          </a:p>
          <a:p>
            <a:r>
              <a:rPr lang="de-DE" sz="1100" dirty="0" smtClean="0"/>
              <a:t>Persönlichkeitsentwicklung </a:t>
            </a:r>
            <a:r>
              <a:rPr lang="de-DE" sz="1100" dirty="0"/>
              <a:t>fördern</a:t>
            </a:r>
          </a:p>
          <a:p>
            <a:r>
              <a:rPr lang="de-DE" sz="1100" dirty="0" smtClean="0"/>
              <a:t>Stärken </a:t>
            </a:r>
            <a:r>
              <a:rPr lang="de-DE" sz="1100" dirty="0"/>
              <a:t>einbringen</a:t>
            </a:r>
          </a:p>
          <a:p>
            <a:r>
              <a:rPr lang="de-DE" sz="1100" dirty="0" smtClean="0"/>
              <a:t>Eigenverantwortlichkeit </a:t>
            </a:r>
            <a:r>
              <a:rPr lang="de-DE" sz="1100" dirty="0"/>
              <a:t>in Lernprozessen</a:t>
            </a:r>
          </a:p>
          <a:p>
            <a:r>
              <a:rPr lang="de-DE" sz="1100" dirty="0" smtClean="0"/>
              <a:t>Wertschätzender </a:t>
            </a:r>
            <a:r>
              <a:rPr lang="de-DE" sz="1100" dirty="0"/>
              <a:t>Umgang mit Studierenden</a:t>
            </a:r>
          </a:p>
          <a:p>
            <a:r>
              <a:rPr lang="de-DE" sz="1100" dirty="0"/>
              <a:t> </a:t>
            </a:r>
            <a:r>
              <a:rPr lang="de-DE" sz="1100" dirty="0" smtClean="0"/>
              <a:t>Rolle </a:t>
            </a:r>
            <a:r>
              <a:rPr lang="de-DE" sz="1100" dirty="0"/>
              <a:t>stärken, durch Schnittstellen zwischen Naturwissenschaften, Technik und Geisteswissenschaften aufweisen</a:t>
            </a:r>
          </a:p>
          <a:p>
            <a:r>
              <a:rPr lang="de-DE" sz="1100" dirty="0" smtClean="0"/>
              <a:t>Ausbau </a:t>
            </a:r>
            <a:r>
              <a:rPr lang="de-DE" sz="1100" dirty="0"/>
              <a:t>und </a:t>
            </a:r>
            <a:r>
              <a:rPr lang="de-DE" sz="1100" dirty="0" smtClean="0"/>
              <a:t>Förderung Geisteswissenschaften</a:t>
            </a:r>
            <a:endParaRPr lang="de-DE" sz="1100" dirty="0"/>
          </a:p>
          <a:p>
            <a:endParaRPr lang="de-DE" sz="1100" dirty="0"/>
          </a:p>
          <a:p>
            <a:endParaRPr lang="de-DE" sz="1100" dirty="0"/>
          </a:p>
        </p:txBody>
      </p:sp>
      <p:sp>
        <p:nvSpPr>
          <p:cNvPr id="6" name="Datumsplatzhalter 5"/>
          <p:cNvSpPr>
            <a:spLocks noGrp="1"/>
          </p:cNvSpPr>
          <p:nvPr>
            <p:ph type="dt" sz="half" idx="11"/>
          </p:nvPr>
        </p:nvSpPr>
        <p:spPr/>
        <p:txBody>
          <a:bodyPr/>
          <a:lstStyle/>
          <a:p>
            <a:pPr>
              <a:defRPr/>
            </a:pPr>
            <a:fld id="{282BBD37-B513-4347-A84D-055E2F57BB29}" type="datetime1">
              <a:rPr lang="de-DE" smtClean="0"/>
              <a:pPr>
                <a:defRPr/>
              </a:pPr>
              <a:t>27.09.2013</a:t>
            </a:fld>
            <a:endParaRPr lang="de-DE" dirty="0"/>
          </a:p>
        </p:txBody>
      </p:sp>
    </p:spTree>
    <p:extLst>
      <p:ext uri="{BB962C8B-B14F-4D97-AF65-F5344CB8AC3E}">
        <p14:creationId xmlns:p14="http://schemas.microsoft.com/office/powerpoint/2010/main" val="595762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Leitbild-Lektorat – </a:t>
            </a:r>
            <a:r>
              <a:rPr lang="de-DE" dirty="0" smtClean="0"/>
              <a:t>Themenfelder, </a:t>
            </a:r>
            <a:r>
              <a:rPr lang="de-DE" dirty="0"/>
              <a:t>Beispiel Ziele </a:t>
            </a:r>
          </a:p>
        </p:txBody>
      </p:sp>
      <p:sp>
        <p:nvSpPr>
          <p:cNvPr id="3" name="Inhaltsplatzhalter 2"/>
          <p:cNvSpPr>
            <a:spLocks noGrp="1"/>
          </p:cNvSpPr>
          <p:nvPr>
            <p:ph idx="1"/>
          </p:nvPr>
        </p:nvSpPr>
        <p:spPr/>
        <p:txBody>
          <a:bodyPr/>
          <a:lstStyle/>
          <a:p>
            <a:pPr lvl="0"/>
            <a:r>
              <a:rPr lang="de-DE" dirty="0"/>
              <a:t>KIT Identität</a:t>
            </a:r>
          </a:p>
          <a:p>
            <a:pPr lvl="0"/>
            <a:r>
              <a:rPr lang="de-DE" dirty="0"/>
              <a:t>Kooperation Wirtschaft/Wissenschaft/Innovation</a:t>
            </a:r>
          </a:p>
          <a:p>
            <a:pPr lvl="0"/>
            <a:r>
              <a:rPr lang="de-DE" dirty="0"/>
              <a:t>Struktur</a:t>
            </a:r>
          </a:p>
          <a:p>
            <a:pPr lvl="0"/>
            <a:r>
              <a:rPr lang="de-DE" dirty="0"/>
              <a:t>Präsidium/Leitbild</a:t>
            </a:r>
          </a:p>
          <a:p>
            <a:pPr lvl="0"/>
            <a:r>
              <a:rPr lang="de-DE" dirty="0"/>
              <a:t>Berufungen/Wissenschaftler/Promotion</a:t>
            </a:r>
          </a:p>
          <a:p>
            <a:pPr lvl="0"/>
            <a:r>
              <a:rPr lang="de-DE" dirty="0"/>
              <a:t>Respekt/Mitarbeiter</a:t>
            </a:r>
          </a:p>
          <a:p>
            <a:pPr lvl="0"/>
            <a:r>
              <a:rPr lang="de-DE" dirty="0"/>
              <a:t>Forschung/Lehre</a:t>
            </a:r>
          </a:p>
          <a:p>
            <a:pPr lvl="0"/>
            <a:r>
              <a:rPr lang="de-DE" dirty="0"/>
              <a:t>Studierende</a:t>
            </a:r>
          </a:p>
          <a:p>
            <a:pPr lvl="0"/>
            <a:r>
              <a:rPr lang="de-DE" dirty="0"/>
              <a:t>Internationalität</a:t>
            </a:r>
          </a:p>
          <a:p>
            <a:pPr lvl="0"/>
            <a:r>
              <a:rPr lang="de-DE" dirty="0"/>
              <a:t>Rolle der </a:t>
            </a:r>
            <a:r>
              <a:rPr lang="de-DE" dirty="0" smtClean="0"/>
              <a:t>Geisteswissenschaften</a:t>
            </a:r>
            <a:endParaRPr lang="de-DE" dirty="0"/>
          </a:p>
        </p:txBody>
      </p:sp>
      <p:sp>
        <p:nvSpPr>
          <p:cNvPr id="5" name="Datumsplatzhalter 4"/>
          <p:cNvSpPr>
            <a:spLocks noGrp="1"/>
          </p:cNvSpPr>
          <p:nvPr>
            <p:ph type="dt" sz="half" idx="11"/>
          </p:nvPr>
        </p:nvSpPr>
        <p:spPr/>
        <p:txBody>
          <a:bodyPr/>
          <a:lstStyle/>
          <a:p>
            <a:pPr>
              <a:defRPr/>
            </a:pPr>
            <a:fld id="{763170DA-8911-4B28-A314-08B2FDD5777D}" type="datetime1">
              <a:rPr lang="de-DE" smtClean="0"/>
              <a:pPr>
                <a:defRPr/>
              </a:pPr>
              <a:t>27.09.2013</a:t>
            </a:fld>
            <a:endParaRPr lang="de-DE" dirty="0"/>
          </a:p>
        </p:txBody>
      </p:sp>
    </p:spTree>
    <p:extLst>
      <p:ext uri="{BB962C8B-B14F-4D97-AF65-F5344CB8AC3E}">
        <p14:creationId xmlns:p14="http://schemas.microsoft.com/office/powerpoint/2010/main" val="365137398"/>
      </p:ext>
    </p:extLst>
  </p:cSld>
  <p:clrMapOvr>
    <a:masterClrMapping/>
  </p:clrMapOvr>
  <p:timing>
    <p:tnLst>
      <p:par>
        <p:cTn id="1" dur="indefinite" restart="never" nodeType="tmRoot"/>
      </p:par>
    </p:tnLst>
  </p:timing>
</p:sld>
</file>

<file path=ppt/theme/theme1.xml><?xml version="1.0" encoding="utf-8"?>
<a:theme xmlns:a="http://schemas.openxmlformats.org/drawingml/2006/main" name="KIT_master_de">
  <a:themeElements>
    <a:clrScheme name="Standarddesign 1">
      <a:dk1>
        <a:srgbClr val="000000"/>
      </a:dk1>
      <a:lt1>
        <a:srgbClr val="FFFFFF"/>
      </a:lt1>
      <a:dk2>
        <a:srgbClr val="000000"/>
      </a:dk2>
      <a:lt2>
        <a:srgbClr val="D9D9D9"/>
      </a:lt2>
      <a:accent1>
        <a:srgbClr val="009682"/>
      </a:accent1>
      <a:accent2>
        <a:srgbClr val="4664AA"/>
      </a:accent2>
      <a:accent3>
        <a:srgbClr val="FFFFFF"/>
      </a:accent3>
      <a:accent4>
        <a:srgbClr val="000000"/>
      </a:accent4>
      <a:accent5>
        <a:srgbClr val="AAC9C1"/>
      </a:accent5>
      <a:accent6>
        <a:srgbClr val="3F5A9A"/>
      </a:accent6>
      <a:hlink>
        <a:srgbClr val="808080"/>
      </a:hlink>
      <a:folHlink>
        <a:srgbClr val="7D92C3"/>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D9D9D9"/>
        </a:lt2>
        <a:accent1>
          <a:srgbClr val="009682"/>
        </a:accent1>
        <a:accent2>
          <a:srgbClr val="4664AA"/>
        </a:accent2>
        <a:accent3>
          <a:srgbClr val="FFFFFF"/>
        </a:accent3>
        <a:accent4>
          <a:srgbClr val="000000"/>
        </a:accent4>
        <a:accent5>
          <a:srgbClr val="AAC9C1"/>
        </a:accent5>
        <a:accent6>
          <a:srgbClr val="3F5A9A"/>
        </a:accent6>
        <a:hlink>
          <a:srgbClr val="808080"/>
        </a:hlink>
        <a:folHlink>
          <a:srgbClr val="7D92C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517</Words>
  <Application>Microsoft Office PowerPoint</Application>
  <PresentationFormat>Bildschirmpräsentation (4:3)</PresentationFormat>
  <Paragraphs>203</Paragraphs>
  <Slides>19</Slides>
  <Notes>1</Notes>
  <HiddenSlides>0</HiddenSlides>
  <MMClips>0</MMClips>
  <ScaleCrop>false</ScaleCrop>
  <HeadingPairs>
    <vt:vector size="4" baseType="variant">
      <vt:variant>
        <vt:lpstr>Design</vt:lpstr>
      </vt:variant>
      <vt:variant>
        <vt:i4>1</vt:i4>
      </vt:variant>
      <vt:variant>
        <vt:lpstr>Folientitel</vt:lpstr>
      </vt:variant>
      <vt:variant>
        <vt:i4>19</vt:i4>
      </vt:variant>
    </vt:vector>
  </HeadingPairs>
  <TitlesOfParts>
    <vt:vector size="20" baseType="lpstr">
      <vt:lpstr>KIT_master_de</vt:lpstr>
      <vt:lpstr>PowerPoint-Präsentation</vt:lpstr>
      <vt:lpstr>Vorschläge nach Kategorie</vt:lpstr>
      <vt:lpstr>Lektoratskriterien </vt:lpstr>
      <vt:lpstr>Umsetzung</vt:lpstr>
      <vt:lpstr>Slogan</vt:lpstr>
      <vt:lpstr>Lektoratsprozess </vt:lpstr>
      <vt:lpstr>Leitbild-Lektorat – Ranking, Beispiel Ziele</vt:lpstr>
      <vt:lpstr>Leitbild-Lektorat – Schlagwörter, Beispiel Ziele </vt:lpstr>
      <vt:lpstr>Leitbild-Lektorat – Themenfelder, Beispiel Ziele </vt:lpstr>
      <vt:lpstr>Leitbild-Lektorat – Plausibilität Themenfelder </vt:lpstr>
      <vt:lpstr>Vernetzung Ziele, Werte, Stärken</vt:lpstr>
      <vt:lpstr>Vorgehen</vt:lpstr>
      <vt:lpstr>T H E M E N</vt:lpstr>
      <vt:lpstr>Leitbild-Lektorat – Beispiel 1: Werte</vt:lpstr>
      <vt:lpstr>Leitbild-Lektorat – Beispiel 1: Werte</vt:lpstr>
      <vt:lpstr>Leitbild-Lektorat – Beispiel 1: Werte</vt:lpstr>
      <vt:lpstr>Leitbild-Lektorat – Beispiel 2: Stärken</vt:lpstr>
      <vt:lpstr>Leitbild-Lektorat – Beispiel 2: Stärken</vt:lpstr>
      <vt:lpstr>Vorgehen</vt:lpstr>
    </vt:vector>
  </TitlesOfParts>
  <Company>FZK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Schäufele, Karin</dc:creator>
  <cp:lastModifiedBy>Windmann, Thomas</cp:lastModifiedBy>
  <cp:revision>76</cp:revision>
  <cp:lastPrinted>2013-09-26T08:17:48Z</cp:lastPrinted>
  <dcterms:created xsi:type="dcterms:W3CDTF">2009-12-11T12:15:34Z</dcterms:created>
  <dcterms:modified xsi:type="dcterms:W3CDTF">2013-09-27T06:32:15Z</dcterms:modified>
</cp:coreProperties>
</file>