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3.xml" ContentType="application/vnd.openxmlformats-officedocument.themeOverride+xml"/>
  <Override PartName="/ppt/charts/chart17.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heme/themeOverride5.xml" ContentType="application/vnd.openxmlformats-officedocument.themeOverride+xml"/>
  <Override PartName="/ppt/charts/chart24.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67"/>
  </p:notesMasterIdLst>
  <p:handoutMasterIdLst>
    <p:handoutMasterId r:id="rId68"/>
  </p:handoutMasterIdLst>
  <p:sldIdLst>
    <p:sldId id="264" r:id="rId3"/>
    <p:sldId id="408" r:id="rId4"/>
    <p:sldId id="409" r:id="rId5"/>
    <p:sldId id="410" r:id="rId6"/>
    <p:sldId id="411" r:id="rId7"/>
    <p:sldId id="412" r:id="rId8"/>
    <p:sldId id="413" r:id="rId9"/>
    <p:sldId id="414" r:id="rId10"/>
    <p:sldId id="415" r:id="rId11"/>
    <p:sldId id="416" r:id="rId12"/>
    <p:sldId id="417" r:id="rId13"/>
    <p:sldId id="418" r:id="rId14"/>
    <p:sldId id="420" r:id="rId15"/>
    <p:sldId id="367" r:id="rId16"/>
    <p:sldId id="368" r:id="rId17"/>
    <p:sldId id="369" r:id="rId18"/>
    <p:sldId id="370" r:id="rId19"/>
    <p:sldId id="306" r:id="rId20"/>
    <p:sldId id="300" r:id="rId21"/>
    <p:sldId id="371" r:id="rId22"/>
    <p:sldId id="372" r:id="rId23"/>
    <p:sldId id="373" r:id="rId24"/>
    <p:sldId id="366" r:id="rId25"/>
    <p:sldId id="374" r:id="rId26"/>
    <p:sldId id="375" r:id="rId27"/>
    <p:sldId id="376" r:id="rId28"/>
    <p:sldId id="377" r:id="rId29"/>
    <p:sldId id="378" r:id="rId30"/>
    <p:sldId id="379" r:id="rId31"/>
    <p:sldId id="380" r:id="rId32"/>
    <p:sldId id="352" r:id="rId33"/>
    <p:sldId id="301" r:id="rId34"/>
    <p:sldId id="325" r:id="rId35"/>
    <p:sldId id="400" r:id="rId36"/>
    <p:sldId id="311" r:id="rId37"/>
    <p:sldId id="312" r:id="rId38"/>
    <p:sldId id="313" r:id="rId39"/>
    <p:sldId id="314" r:id="rId40"/>
    <p:sldId id="328" r:id="rId41"/>
    <p:sldId id="316" r:id="rId42"/>
    <p:sldId id="318" r:id="rId43"/>
    <p:sldId id="319" r:id="rId44"/>
    <p:sldId id="317" r:id="rId45"/>
    <p:sldId id="315" r:id="rId46"/>
    <p:sldId id="322" r:id="rId47"/>
    <p:sldId id="321" r:id="rId48"/>
    <p:sldId id="324" r:id="rId49"/>
    <p:sldId id="323" r:id="rId50"/>
    <p:sldId id="329" r:id="rId51"/>
    <p:sldId id="326" r:id="rId52"/>
    <p:sldId id="320" r:id="rId53"/>
    <p:sldId id="330" r:id="rId54"/>
    <p:sldId id="327" r:id="rId55"/>
    <p:sldId id="401" r:id="rId56"/>
    <p:sldId id="402" r:id="rId57"/>
    <p:sldId id="403" r:id="rId58"/>
    <p:sldId id="404" r:id="rId59"/>
    <p:sldId id="405" r:id="rId60"/>
    <p:sldId id="406" r:id="rId61"/>
    <p:sldId id="353" r:id="rId62"/>
    <p:sldId id="296" r:id="rId63"/>
    <p:sldId id="297" r:id="rId64"/>
    <p:sldId id="298" r:id="rId65"/>
    <p:sldId id="288" r:id="rId66"/>
  </p:sldIdLst>
  <p:sldSz cx="9144000" cy="6858000" type="screen4x3"/>
  <p:notesSz cx="6807200" cy="99393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ene Huber" initials="I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474"/>
    <a:srgbClr val="FA8214"/>
    <a:srgbClr val="AFDC7E"/>
    <a:srgbClr val="567D27"/>
    <a:srgbClr val="82BE3C"/>
    <a:srgbClr val="9E0000"/>
    <a:srgbClr val="DCA01E"/>
    <a:srgbClr val="50AAE6"/>
    <a:srgbClr val="A00078"/>
    <a:srgbClr val="5A6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1226" autoAdjust="0"/>
  </p:normalViewPr>
  <p:slideViewPr>
    <p:cSldViewPr showGuides="1">
      <p:cViewPr varScale="1">
        <p:scale>
          <a:sx n="80" d="100"/>
          <a:sy n="80" d="100"/>
        </p:scale>
        <p:origin x="-13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77" d="100"/>
          <a:sy n="77" d="100"/>
        </p:scale>
        <p:origin x="-4026"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1" Type="http://schemas.openxmlformats.org/officeDocument/2006/relationships/oleObject" Target="MacintoshFusionDrive:Users:kranz:Dropbox:KIT-LB:Sentiment%20Analysis_mh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FusionDrive:Users:kranz:Dropbox:KIT-LB:Sentiment%20Analysis_mh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MacintoshFusionDrive:Users:kranz:Dropbox:KIT-LB:Sentiment%20Analysis_mh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FusionDrive:Users:kranz:Dropbox:KIT-LB:Sentiment%20Analysis_mha.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FusionDrive:Users:kranz:Dropbox:KIT-LB:Sentiment%20Analysis_mha.xlsx" TargetMode="External"/></Relationships>
</file>

<file path=ppt/charts/_rels/chart23.xml.rels><?xml version="1.0" encoding="UTF-8" standalone="yes"?>
<Relationships xmlns="http://schemas.openxmlformats.org/package/2006/relationships"><Relationship Id="rId2" Type="http://schemas.openxmlformats.org/officeDocument/2006/relationships/oleObject" Target="file:///C:\Users\tteubner\Dropbox\02%20IISM\20%20House%20of%20Participation\01%20Leitbild-Prozess\Vorbefragung%20Auswertung\LEITBILD.xlsx" TargetMode="External"/><Relationship Id="rId1" Type="http://schemas.openxmlformats.org/officeDocument/2006/relationships/themeOverride" Target="../theme/themeOverride5.xml"/></Relationships>
</file>

<file path=ppt/charts/_rels/chart24.xml.rels><?xml version="1.0" encoding="UTF-8" standalone="yes"?>
<Relationships xmlns="http://schemas.openxmlformats.org/package/2006/relationships"><Relationship Id="rId2" Type="http://schemas.openxmlformats.org/officeDocument/2006/relationships/oleObject" Target="file:///C:\Users\tteubner\Dropbox\02%20IISM\20%20House%20of%20Participation\01%20Leitbild-Prozess\Vorbefragung%20Auswertung\LEITBILD.xlsx" TargetMode="External"/><Relationship Id="rId1" Type="http://schemas.openxmlformats.org/officeDocument/2006/relationships/themeOverride" Target="../theme/themeOverride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sz="1800"/>
            </a:pPr>
            <a:r>
              <a:rPr lang="de-DE" sz="1800" dirty="0"/>
              <a:t>Besuche</a:t>
            </a:r>
          </a:p>
        </c:rich>
      </c:tx>
      <c:layout>
        <c:manualLayout>
          <c:xMode val="edge"/>
          <c:yMode val="edge"/>
          <c:x val="8.6870625546806718E-2"/>
          <c:y val="2.1891038454630307E-2"/>
        </c:manualLayout>
      </c:layout>
      <c:overlay val="0"/>
    </c:title>
    <c:autoTitleDeleted val="0"/>
    <c:plotArea>
      <c:layout/>
      <c:lineChart>
        <c:grouping val="standard"/>
        <c:varyColors val="0"/>
        <c:ser>
          <c:idx val="13"/>
          <c:order val="13"/>
          <c:tx>
            <c:strRef>
              <c:f>'Piwik-Kernmetriken'!$C$1</c:f>
              <c:strCache>
                <c:ptCount val="1"/>
                <c:pt idx="0">
                  <c:v>Besuche</c:v>
                </c:pt>
              </c:strCache>
            </c:strRef>
          </c:tx>
          <c:spPr>
            <a:ln>
              <a:solidFill>
                <a:schemeClr val="accent5">
                  <a:lumMod val="75000"/>
                </a:schemeClr>
              </a:solidFill>
            </a:ln>
          </c:spPr>
          <c:marker>
            <c:spPr>
              <a:ln>
                <a:solidFill>
                  <a:schemeClr val="accent5">
                    <a:lumMod val="75000"/>
                  </a:schemeClr>
                </a:solidFill>
              </a:ln>
            </c:spPr>
          </c:marker>
          <c:cat>
            <c:numRef>
              <c:f>'Piwik-Kernmetriken'!$A$2:$A$30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'Piwik-Kernmetriken'!$C$2:$C$30</c:f>
              <c:numCache>
                <c:formatCode>General</c:formatCode>
                <c:ptCount val="29"/>
                <c:pt idx="0">
                  <c:v>36</c:v>
                </c:pt>
                <c:pt idx="1">
                  <c:v>48</c:v>
                </c:pt>
                <c:pt idx="2">
                  <c:v>31</c:v>
                </c:pt>
                <c:pt idx="3">
                  <c:v>220</c:v>
                </c:pt>
                <c:pt idx="4">
                  <c:v>270</c:v>
                </c:pt>
                <c:pt idx="5">
                  <c:v>202</c:v>
                </c:pt>
                <c:pt idx="6">
                  <c:v>227</c:v>
                </c:pt>
                <c:pt idx="7">
                  <c:v>594</c:v>
                </c:pt>
                <c:pt idx="8">
                  <c:v>89</c:v>
                </c:pt>
                <c:pt idx="9">
                  <c:v>68</c:v>
                </c:pt>
                <c:pt idx="10">
                  <c:v>249</c:v>
                </c:pt>
                <c:pt idx="11">
                  <c:v>225</c:v>
                </c:pt>
                <c:pt idx="12">
                  <c:v>224</c:v>
                </c:pt>
                <c:pt idx="13">
                  <c:v>389</c:v>
                </c:pt>
                <c:pt idx="14">
                  <c:v>233</c:v>
                </c:pt>
                <c:pt idx="15">
                  <c:v>43</c:v>
                </c:pt>
                <c:pt idx="16">
                  <c:v>34</c:v>
                </c:pt>
                <c:pt idx="17">
                  <c:v>185</c:v>
                </c:pt>
                <c:pt idx="18">
                  <c:v>159</c:v>
                </c:pt>
                <c:pt idx="19">
                  <c:v>171</c:v>
                </c:pt>
                <c:pt idx="20">
                  <c:v>176</c:v>
                </c:pt>
                <c:pt idx="21">
                  <c:v>1329</c:v>
                </c:pt>
                <c:pt idx="22">
                  <c:v>234</c:v>
                </c:pt>
                <c:pt idx="23">
                  <c:v>341</c:v>
                </c:pt>
                <c:pt idx="24">
                  <c:v>514</c:v>
                </c:pt>
                <c:pt idx="25">
                  <c:v>399</c:v>
                </c:pt>
                <c:pt idx="26">
                  <c:v>406</c:v>
                </c:pt>
                <c:pt idx="27">
                  <c:v>371</c:v>
                </c:pt>
                <c:pt idx="28">
                  <c:v>302</c:v>
                </c:pt>
              </c:numCache>
            </c:numRef>
          </c:val>
          <c:smooth val="0"/>
        </c:ser>
        <c:ser>
          <c:idx val="0"/>
          <c:order val="0"/>
          <c:tx>
            <c:strRef>
              <c:f>Ereignisse!$D$1</c:f>
              <c:strCache>
                <c:ptCount val="1"/>
                <c:pt idx="0">
                  <c:v> START Online-Debatte (24.06)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Ereignisse!$D$2:$D$30</c:f>
              <c:numCache>
                <c:formatCode>General</c:formatCode>
                <c:ptCount val="29"/>
              </c:numCache>
            </c:numRef>
          </c:val>
          <c:smooth val="0"/>
        </c:ser>
        <c:ser>
          <c:idx val="1"/>
          <c:order val="1"/>
          <c:tx>
            <c:strRef>
              <c:f>Ereignisse!$E$1</c:f>
              <c:strCache>
                <c:ptCount val="1"/>
                <c:pt idx="0">
                  <c:v> Info'veranstaltung: Campus Nord (24.06)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Ereignisse!$E$2:$E$30</c:f>
              <c:numCache>
                <c:formatCode>General</c:formatCode>
                <c:ptCount val="29"/>
                <c:pt idx="3">
                  <c:v>1</c:v>
                </c:pt>
              </c:numCache>
            </c:numRef>
          </c:val>
          <c:smooth val="0"/>
        </c:ser>
        <c:ser>
          <c:idx val="2"/>
          <c:order val="2"/>
          <c:tx>
            <c:strRef>
              <c:f>Ereignisse!$F$1</c:f>
              <c:strCache>
                <c:ptCount val="1"/>
                <c:pt idx="0">
                  <c:v> Info'veranstaltung: Campus Süd (25.06)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Ereignisse!$F$2:$F$30</c:f>
              <c:numCache>
                <c:formatCode>General</c:formatCode>
                <c:ptCount val="29"/>
                <c:pt idx="4">
                  <c:v>1</c:v>
                </c:pt>
              </c:numCache>
            </c:numRef>
          </c:val>
          <c:smooth val="0"/>
        </c:ser>
        <c:ser>
          <c:idx val="3"/>
          <c:order val="3"/>
          <c:tx>
            <c:strRef>
              <c:f>Ereignisse!$G$1</c:f>
              <c:strCache>
                <c:ptCount val="1"/>
                <c:pt idx="0">
                  <c:v> MAILING: KIT.Intranews (25.06)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Ereignisse!$G$2:$G$30</c:f>
              <c:numCache>
                <c:formatCode>General</c:formatCode>
                <c:ptCount val="29"/>
                <c:pt idx="4">
                  <c:v>2</c:v>
                </c:pt>
              </c:numCache>
            </c:numRef>
          </c:val>
          <c:smooth val="0"/>
        </c:ser>
        <c:ser>
          <c:idx val="4"/>
          <c:order val="4"/>
          <c:tx>
            <c:strRef>
              <c:f>Ereignisse!$H$1</c:f>
              <c:strCache>
                <c:ptCount val="1"/>
                <c:pt idx="0">
                  <c:v> Info'stand: KIT-Sommerfest (27.06)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Ereignisse!$H$2:$H$30</c:f>
              <c:numCache>
                <c:formatCode>General</c:formatCode>
                <c:ptCount val="29"/>
                <c:pt idx="6">
                  <c:v>1</c:v>
                </c:pt>
              </c:numCache>
            </c:numRef>
          </c:val>
          <c:smooth val="0"/>
        </c:ser>
        <c:ser>
          <c:idx val="5"/>
          <c:order val="5"/>
          <c:tx>
            <c:strRef>
              <c:f>Ereignisse!$I$1</c:f>
              <c:strCache>
                <c:ptCount val="1"/>
                <c:pt idx="0">
                  <c:v> MAILING: Leitbild-Infoveranstaltungen am 3.7. und 4.7. (28.06)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Ereignisse!$I$2:$I$30</c:f>
              <c:numCache>
                <c:formatCode>General</c:formatCode>
                <c:ptCount val="29"/>
                <c:pt idx="7">
                  <c:v>1</c:v>
                </c:pt>
              </c:numCache>
            </c:numRef>
          </c:val>
          <c:smooth val="0"/>
        </c:ser>
        <c:ser>
          <c:idx val="6"/>
          <c:order val="6"/>
          <c:tx>
            <c:strRef>
              <c:f>Ereignisse!$J$1</c:f>
              <c:strCache>
                <c:ptCount val="1"/>
                <c:pt idx="0">
                  <c:v> Info'veranstaltung: Campus Süd (03.07)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Ereignisse!$J$2:$J$30</c:f>
              <c:numCache>
                <c:formatCode>General</c:formatCode>
                <c:ptCount val="29"/>
                <c:pt idx="12">
                  <c:v>1</c:v>
                </c:pt>
              </c:numCache>
            </c:numRef>
          </c:val>
          <c:smooth val="0"/>
        </c:ser>
        <c:ser>
          <c:idx val="7"/>
          <c:order val="7"/>
          <c:tx>
            <c:strRef>
              <c:f>Ereignisse!$K$1</c:f>
              <c:strCache>
                <c:ptCount val="1"/>
                <c:pt idx="0">
                  <c:v> Info'stand: Mensa/Campus Süd (03.07)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Ereignisse!$K$2:$K$30</c:f>
              <c:numCache>
                <c:formatCode>General</c:formatCode>
                <c:ptCount val="29"/>
                <c:pt idx="12">
                  <c:v>2</c:v>
                </c:pt>
              </c:numCache>
            </c:numRef>
          </c:val>
          <c:smooth val="0"/>
        </c:ser>
        <c:ser>
          <c:idx val="8"/>
          <c:order val="8"/>
          <c:tx>
            <c:strRef>
              <c:f>Ereignisse!$L$1</c:f>
              <c:strCache>
                <c:ptCount val="1"/>
                <c:pt idx="0">
                  <c:v> Info'veranstaltung: Campus Nord (04.07)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Ereignisse!$L$2:$L$30</c:f>
              <c:numCache>
                <c:formatCode>General</c:formatCode>
                <c:ptCount val="29"/>
                <c:pt idx="13">
                  <c:v>1</c:v>
                </c:pt>
              </c:numCache>
            </c:numRef>
          </c:val>
          <c:smooth val="0"/>
        </c:ser>
        <c:ser>
          <c:idx val="9"/>
          <c:order val="9"/>
          <c:tx>
            <c:strRef>
              <c:f>Ereignisse!$M$1</c:f>
              <c:strCache>
                <c:ptCount val="1"/>
                <c:pt idx="0">
                  <c:v> Info'stand: Kantine/Campus Nord (04.07)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Ereignisse!$M$2:$M$30</c:f>
              <c:numCache>
                <c:formatCode>General</c:formatCode>
                <c:ptCount val="29"/>
                <c:pt idx="13">
                  <c:v>2</c:v>
                </c:pt>
              </c:numCache>
            </c:numRef>
          </c:val>
          <c:smooth val="0"/>
        </c:ser>
        <c:ser>
          <c:idx val="10"/>
          <c:order val="10"/>
          <c:tx>
            <c:strRef>
              <c:f>Ereignisse!$N$1</c:f>
              <c:strCache>
                <c:ptCount val="1"/>
                <c:pt idx="0">
                  <c:v> Radio KIT: Interview CWE (11.07)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Ereignisse!$N$2:$N$30</c:f>
              <c:numCache>
                <c:formatCode>General</c:formatCode>
                <c:ptCount val="29"/>
                <c:pt idx="20">
                  <c:v>1</c:v>
                </c:pt>
              </c:numCache>
            </c:numRef>
          </c:val>
          <c:smooth val="0"/>
        </c:ser>
        <c:ser>
          <c:idx val="11"/>
          <c:order val="11"/>
          <c:tx>
            <c:strRef>
              <c:f>Ereignisse!$O$1</c:f>
              <c:strCache>
                <c:ptCount val="1"/>
                <c:pt idx="0">
                  <c:v> Radio KIT: Interview CWE (12.07)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Ereignisse!$O$2:$O$30</c:f>
              <c:numCache>
                <c:formatCode>General</c:formatCode>
                <c:ptCount val="29"/>
                <c:pt idx="21">
                  <c:v>1</c:v>
                </c:pt>
              </c:numCache>
            </c:numRef>
          </c:val>
          <c:smooth val="0"/>
        </c:ser>
        <c:ser>
          <c:idx val="12"/>
          <c:order val="12"/>
          <c:tx>
            <c:strRef>
              <c:f>Ereignisse!$P$1</c:f>
              <c:strCache>
                <c:ptCount val="1"/>
                <c:pt idx="0">
                  <c:v> MAILING: KIT-Leitbildprojekt: Online-Debatte noch bis 19. Juli (12.07)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Ereignisse!$P$2:$P$30</c:f>
              <c:numCache>
                <c:formatCode>General</c:formatCode>
                <c:ptCount val="29"/>
                <c:pt idx="21">
                  <c:v>2</c:v>
                </c:pt>
              </c:numCache>
            </c:numRef>
          </c:val>
          <c:smooth val="0"/>
        </c:ser>
        <c:dLbls>
          <c:showLegendKey val="0"/>
          <c:showVal val="0"/>
          <c:showCatName val="0"/>
          <c:showSerName val="0"/>
          <c:showPercent val="0"/>
          <c:showBubbleSize val="0"/>
        </c:dLbls>
        <c:hiLowLines/>
        <c:marker val="1"/>
        <c:smooth val="0"/>
        <c:axId val="29340800"/>
        <c:axId val="29342336"/>
      </c:lineChart>
      <c:dateAx>
        <c:axId val="29340800"/>
        <c:scaling>
          <c:orientation val="minMax"/>
        </c:scaling>
        <c:delete val="0"/>
        <c:axPos val="b"/>
        <c:numFmt formatCode="dd/mm/yyyy" sourceLinked="1"/>
        <c:majorTickMark val="none"/>
        <c:minorTickMark val="none"/>
        <c:tickLblPos val="nextTo"/>
        <c:txPr>
          <a:bodyPr rot="-2700000"/>
          <a:lstStyle/>
          <a:p>
            <a:pPr>
              <a:defRPr sz="1000"/>
            </a:pPr>
            <a:endParaRPr lang="en-US"/>
          </a:p>
        </c:txPr>
        <c:crossAx val="29342336"/>
        <c:crosses val="autoZero"/>
        <c:auto val="1"/>
        <c:lblOffset val="100"/>
        <c:baseTimeUnit val="days"/>
      </c:dateAx>
      <c:valAx>
        <c:axId val="29342336"/>
        <c:scaling>
          <c:orientation val="minMax"/>
        </c:scaling>
        <c:delete val="0"/>
        <c:axPos val="l"/>
        <c:majorGridlines/>
        <c:title>
          <c:tx>
            <c:rich>
              <a:bodyPr/>
              <a:lstStyle/>
              <a:p>
                <a:pPr>
                  <a:defRPr sz="1000"/>
                </a:pPr>
                <a:r>
                  <a:rPr lang="de-DE" sz="1000"/>
                  <a:t>Anzahl</a:t>
                </a:r>
              </a:p>
            </c:rich>
          </c:tx>
          <c:layout/>
          <c:overlay val="0"/>
        </c:title>
        <c:numFmt formatCode="General" sourceLinked="1"/>
        <c:majorTickMark val="out"/>
        <c:minorTickMark val="none"/>
        <c:tickLblPos val="nextTo"/>
        <c:txPr>
          <a:bodyPr/>
          <a:lstStyle/>
          <a:p>
            <a:pPr>
              <a:defRPr sz="1000"/>
            </a:pPr>
            <a:endParaRPr lang="en-US"/>
          </a:p>
        </c:txPr>
        <c:crossAx val="29340800"/>
        <c:crosses val="autoZero"/>
        <c:crossBetween val="between"/>
      </c:valAx>
    </c:plotArea>
    <c:legend>
      <c:legendPos val="r"/>
      <c:legendEntry>
        <c:idx val="1"/>
        <c:txPr>
          <a:bodyPr/>
          <a:lstStyle/>
          <a:p>
            <a:pPr>
              <a:defRPr sz="1000"/>
            </a:pPr>
            <a:endParaRPr lang="en-US"/>
          </a:p>
        </c:txPr>
      </c:legendEntry>
      <c:layout>
        <c:manualLayout>
          <c:xMode val="edge"/>
          <c:yMode val="edge"/>
          <c:x val="0.65058094614848816"/>
          <c:y val="1.7397200349956302E-2"/>
          <c:w val="0.33869519326170006"/>
          <c:h val="0.95162535238650925"/>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doughnutChart>
        <c:varyColors val="1"/>
        <c:ser>
          <c:idx val="0"/>
          <c:order val="0"/>
          <c:dLbls>
            <c:showLegendKey val="0"/>
            <c:showVal val="0"/>
            <c:showCatName val="0"/>
            <c:showSerName val="0"/>
            <c:showPercent val="1"/>
            <c:showBubbleSize val="0"/>
            <c:showLeaderLines val="1"/>
          </c:dLbls>
          <c:cat>
            <c:strRef>
              <c:f>userout!$P$100:$P$102</c:f>
              <c:strCache>
                <c:ptCount val="3"/>
                <c:pt idx="0">
                  <c:v>Ja</c:v>
                </c:pt>
                <c:pt idx="1">
                  <c:v>Nein</c:v>
                </c:pt>
                <c:pt idx="2">
                  <c:v>k.A.</c:v>
                </c:pt>
              </c:strCache>
            </c:strRef>
          </c:cat>
          <c:val>
            <c:numRef>
              <c:f>userout!$R$100:$R$102</c:f>
              <c:numCache>
                <c:formatCode>General</c:formatCode>
                <c:ptCount val="3"/>
                <c:pt idx="0">
                  <c:v>20</c:v>
                </c:pt>
                <c:pt idx="1">
                  <c:v>95</c:v>
                </c:pt>
                <c:pt idx="2">
                  <c:v>27</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5.8685350501400085E-2"/>
          <c:y val="3.3863123796805297E-2"/>
          <c:w val="0.9245973242706359"/>
          <c:h val="0.82577620872274293"/>
        </c:manualLayout>
      </c:layout>
      <c:barChart>
        <c:barDir val="col"/>
        <c:grouping val="clustered"/>
        <c:varyColors val="0"/>
        <c:ser>
          <c:idx val="0"/>
          <c:order val="0"/>
          <c:invertIfNegative val="0"/>
          <c:dPt>
            <c:idx val="5"/>
            <c:invertIfNegative val="0"/>
            <c:bubble3D val="0"/>
            <c:spPr>
              <a:solidFill>
                <a:schemeClr val="bg1">
                  <a:lumMod val="50000"/>
                </a:schemeClr>
              </a:solidFill>
            </c:spPr>
          </c:dPt>
          <c:cat>
            <c:strRef>
              <c:f>userout!$P$114:$P$119</c:f>
              <c:strCache>
                <c:ptCount val="6"/>
                <c:pt idx="0">
                  <c:v>sehr gut</c:v>
                </c:pt>
                <c:pt idx="1">
                  <c:v>eher gut</c:v>
                </c:pt>
                <c:pt idx="2">
                  <c:v>neutral</c:v>
                </c:pt>
                <c:pt idx="3">
                  <c:v>weniger gut</c:v>
                </c:pt>
                <c:pt idx="4">
                  <c:v>überhaupt nicht gut</c:v>
                </c:pt>
                <c:pt idx="5">
                  <c:v>k.A.</c:v>
                </c:pt>
              </c:strCache>
            </c:strRef>
          </c:cat>
          <c:val>
            <c:numRef>
              <c:f>userout!$R$114:$R$119</c:f>
              <c:numCache>
                <c:formatCode>General</c:formatCode>
                <c:ptCount val="6"/>
                <c:pt idx="0">
                  <c:v>36</c:v>
                </c:pt>
                <c:pt idx="1">
                  <c:v>47</c:v>
                </c:pt>
                <c:pt idx="2">
                  <c:v>27</c:v>
                </c:pt>
                <c:pt idx="3">
                  <c:v>10</c:v>
                </c:pt>
                <c:pt idx="4">
                  <c:v>2</c:v>
                </c:pt>
                <c:pt idx="5">
                  <c:v>20</c:v>
                </c:pt>
              </c:numCache>
            </c:numRef>
          </c:val>
        </c:ser>
        <c:dLbls>
          <c:showLegendKey val="0"/>
          <c:showVal val="0"/>
          <c:showCatName val="0"/>
          <c:showSerName val="0"/>
          <c:showPercent val="0"/>
          <c:showBubbleSize val="0"/>
        </c:dLbls>
        <c:gapWidth val="150"/>
        <c:axId val="112641920"/>
        <c:axId val="112643456"/>
      </c:barChart>
      <c:catAx>
        <c:axId val="112641920"/>
        <c:scaling>
          <c:orientation val="minMax"/>
        </c:scaling>
        <c:delete val="0"/>
        <c:axPos val="b"/>
        <c:numFmt formatCode="General" sourceLinked="1"/>
        <c:majorTickMark val="out"/>
        <c:minorTickMark val="none"/>
        <c:tickLblPos val="nextTo"/>
        <c:txPr>
          <a:bodyPr/>
          <a:lstStyle/>
          <a:p>
            <a:pPr>
              <a:defRPr sz="1400"/>
            </a:pPr>
            <a:endParaRPr lang="en-US"/>
          </a:p>
        </c:txPr>
        <c:crossAx val="112643456"/>
        <c:crosses val="autoZero"/>
        <c:auto val="1"/>
        <c:lblAlgn val="ctr"/>
        <c:lblOffset val="100"/>
        <c:noMultiLvlLbl val="0"/>
      </c:catAx>
      <c:valAx>
        <c:axId val="112643456"/>
        <c:scaling>
          <c:orientation val="minMax"/>
          <c:max val="60"/>
        </c:scaling>
        <c:delete val="0"/>
        <c:axPos val="l"/>
        <c:majorGridlines/>
        <c:numFmt formatCode="General" sourceLinked="1"/>
        <c:majorTickMark val="out"/>
        <c:minorTickMark val="none"/>
        <c:tickLblPos val="nextTo"/>
        <c:txPr>
          <a:bodyPr/>
          <a:lstStyle/>
          <a:p>
            <a:pPr>
              <a:defRPr sz="1400"/>
            </a:pPr>
            <a:endParaRPr lang="en-US"/>
          </a:p>
        </c:txPr>
        <c:crossAx val="11264192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5.8685350501400085E-2"/>
          <c:y val="3.3863123796805297E-2"/>
          <c:w val="0.9245973242706359"/>
          <c:h val="0.85937083057670416"/>
        </c:manualLayout>
      </c:layout>
      <c:barChart>
        <c:barDir val="col"/>
        <c:grouping val="clustered"/>
        <c:varyColors val="0"/>
        <c:ser>
          <c:idx val="0"/>
          <c:order val="0"/>
          <c:invertIfNegative val="0"/>
          <c:dPt>
            <c:idx val="5"/>
            <c:invertIfNegative val="0"/>
            <c:bubble3D val="0"/>
            <c:spPr>
              <a:solidFill>
                <a:schemeClr val="bg1">
                  <a:lumMod val="50000"/>
                </a:schemeClr>
              </a:solidFill>
            </c:spPr>
          </c:dPt>
          <c:cat>
            <c:strRef>
              <c:f>userout!$P$123:$P$128</c:f>
              <c:strCache>
                <c:ptCount val="6"/>
                <c:pt idx="0">
                  <c:v>sehr hoch</c:v>
                </c:pt>
                <c:pt idx="1">
                  <c:v>eher hoch</c:v>
                </c:pt>
                <c:pt idx="2">
                  <c:v>neutral</c:v>
                </c:pt>
                <c:pt idx="3">
                  <c:v>eher niedrig</c:v>
                </c:pt>
                <c:pt idx="4">
                  <c:v>sehr niedrig</c:v>
                </c:pt>
                <c:pt idx="5">
                  <c:v>k.A.</c:v>
                </c:pt>
              </c:strCache>
            </c:strRef>
          </c:cat>
          <c:val>
            <c:numRef>
              <c:f>userout!$R$123:$R$128</c:f>
              <c:numCache>
                <c:formatCode>General</c:formatCode>
                <c:ptCount val="6"/>
                <c:pt idx="0">
                  <c:v>12</c:v>
                </c:pt>
                <c:pt idx="1">
                  <c:v>54</c:v>
                </c:pt>
                <c:pt idx="2">
                  <c:v>34</c:v>
                </c:pt>
                <c:pt idx="3">
                  <c:v>12</c:v>
                </c:pt>
                <c:pt idx="4">
                  <c:v>1</c:v>
                </c:pt>
                <c:pt idx="5">
                  <c:v>29</c:v>
                </c:pt>
              </c:numCache>
            </c:numRef>
          </c:val>
        </c:ser>
        <c:dLbls>
          <c:showLegendKey val="0"/>
          <c:showVal val="0"/>
          <c:showCatName val="0"/>
          <c:showSerName val="0"/>
          <c:showPercent val="0"/>
          <c:showBubbleSize val="0"/>
        </c:dLbls>
        <c:gapWidth val="150"/>
        <c:axId val="112866432"/>
        <c:axId val="112867968"/>
      </c:barChart>
      <c:catAx>
        <c:axId val="112866432"/>
        <c:scaling>
          <c:orientation val="minMax"/>
        </c:scaling>
        <c:delete val="0"/>
        <c:axPos val="b"/>
        <c:majorTickMark val="out"/>
        <c:minorTickMark val="none"/>
        <c:tickLblPos val="nextTo"/>
        <c:txPr>
          <a:bodyPr/>
          <a:lstStyle/>
          <a:p>
            <a:pPr>
              <a:defRPr sz="1400"/>
            </a:pPr>
            <a:endParaRPr lang="en-US"/>
          </a:p>
        </c:txPr>
        <c:crossAx val="112867968"/>
        <c:crosses val="autoZero"/>
        <c:auto val="1"/>
        <c:lblAlgn val="ctr"/>
        <c:lblOffset val="100"/>
        <c:noMultiLvlLbl val="0"/>
      </c:catAx>
      <c:valAx>
        <c:axId val="11286796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12866432"/>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invertIfNegative val="0"/>
          <c:dPt>
            <c:idx val="5"/>
            <c:invertIfNegative val="0"/>
            <c:bubble3D val="0"/>
            <c:spPr>
              <a:solidFill>
                <a:schemeClr val="bg1">
                  <a:lumMod val="50000"/>
                </a:schemeClr>
              </a:solidFill>
            </c:spPr>
          </c:dPt>
          <c:cat>
            <c:strRef>
              <c:f>userout!$P$142:$P$147</c:f>
              <c:strCache>
                <c:ptCount val="6"/>
                <c:pt idx="0">
                  <c:v>sehr sinnvoll</c:v>
                </c:pt>
                <c:pt idx="1">
                  <c:v>eher sinnvoll</c:v>
                </c:pt>
                <c:pt idx="2">
                  <c:v>neutral</c:v>
                </c:pt>
                <c:pt idx="3">
                  <c:v>weniger sinnvoll</c:v>
                </c:pt>
                <c:pt idx="4">
                  <c:v>überhaupt nicht</c:v>
                </c:pt>
                <c:pt idx="5">
                  <c:v>k.A.</c:v>
                </c:pt>
              </c:strCache>
            </c:strRef>
          </c:cat>
          <c:val>
            <c:numRef>
              <c:f>userout!$R$142:$R$147</c:f>
              <c:numCache>
                <c:formatCode>General</c:formatCode>
                <c:ptCount val="6"/>
                <c:pt idx="0">
                  <c:v>59</c:v>
                </c:pt>
                <c:pt idx="1">
                  <c:v>42</c:v>
                </c:pt>
                <c:pt idx="2">
                  <c:v>12</c:v>
                </c:pt>
                <c:pt idx="3">
                  <c:v>6</c:v>
                </c:pt>
                <c:pt idx="4">
                  <c:v>1</c:v>
                </c:pt>
                <c:pt idx="5">
                  <c:v>22</c:v>
                </c:pt>
              </c:numCache>
            </c:numRef>
          </c:val>
        </c:ser>
        <c:dLbls>
          <c:showLegendKey val="0"/>
          <c:showVal val="0"/>
          <c:showCatName val="0"/>
          <c:showSerName val="0"/>
          <c:showPercent val="0"/>
          <c:showBubbleSize val="0"/>
        </c:dLbls>
        <c:gapWidth val="150"/>
        <c:axId val="113230208"/>
        <c:axId val="113231744"/>
      </c:barChart>
      <c:catAx>
        <c:axId val="113230208"/>
        <c:scaling>
          <c:orientation val="minMax"/>
        </c:scaling>
        <c:delete val="0"/>
        <c:axPos val="b"/>
        <c:numFmt formatCode="General" sourceLinked="1"/>
        <c:majorTickMark val="out"/>
        <c:minorTickMark val="none"/>
        <c:tickLblPos val="nextTo"/>
        <c:txPr>
          <a:bodyPr/>
          <a:lstStyle/>
          <a:p>
            <a:pPr>
              <a:defRPr sz="1400"/>
            </a:pPr>
            <a:endParaRPr lang="en-US"/>
          </a:p>
        </c:txPr>
        <c:crossAx val="113231744"/>
        <c:crosses val="autoZero"/>
        <c:auto val="1"/>
        <c:lblAlgn val="ctr"/>
        <c:lblOffset val="100"/>
        <c:noMultiLvlLbl val="0"/>
      </c:catAx>
      <c:valAx>
        <c:axId val="113231744"/>
        <c:scaling>
          <c:orientation val="minMax"/>
          <c:max val="60"/>
        </c:scaling>
        <c:delete val="0"/>
        <c:axPos val="l"/>
        <c:majorGridlines/>
        <c:numFmt formatCode="General" sourceLinked="1"/>
        <c:majorTickMark val="out"/>
        <c:minorTickMark val="none"/>
        <c:tickLblPos val="nextTo"/>
        <c:txPr>
          <a:bodyPr/>
          <a:lstStyle/>
          <a:p>
            <a:pPr>
              <a:defRPr sz="1400"/>
            </a:pPr>
            <a:endParaRPr lang="en-US"/>
          </a:p>
        </c:txPr>
        <c:crossAx val="11323020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Tabelle1!$A$10</c:f>
              <c:strCache>
                <c:ptCount val="1"/>
                <c:pt idx="0">
                  <c:v>Stärke</c:v>
                </c:pt>
              </c:strCache>
            </c:strRef>
          </c:tx>
          <c:spPr>
            <a:solidFill>
              <a:schemeClr val="accent3">
                <a:lumMod val="50000"/>
              </a:schemeClr>
            </a:solidFill>
          </c:spPr>
          <c:invertIfNegative val="0"/>
          <c:cat>
            <c:strRef>
              <c:f>Tabelle1!$B$1:$F$1</c:f>
              <c:strCache>
                <c:ptCount val="5"/>
                <c:pt idx="0">
                  <c:v>Student</c:v>
                </c:pt>
                <c:pt idx="1">
                  <c:v>Mitarbeiter</c:v>
                </c:pt>
                <c:pt idx="2">
                  <c:v>Professor</c:v>
                </c:pt>
                <c:pt idx="3">
                  <c:v>Initialbefüllung</c:v>
                </c:pt>
                <c:pt idx="4">
                  <c:v>Präsenz</c:v>
                </c:pt>
              </c:strCache>
            </c:strRef>
          </c:cat>
          <c:val>
            <c:numRef>
              <c:f>Tabelle1!$B$10:$F$10</c:f>
              <c:numCache>
                <c:formatCode>General</c:formatCode>
                <c:ptCount val="5"/>
                <c:pt idx="0">
                  <c:v>1.2048192771084298E-2</c:v>
                </c:pt>
                <c:pt idx="1">
                  <c:v>7.7720207253886009E-2</c:v>
                </c:pt>
                <c:pt idx="2">
                  <c:v>0.14285714285714302</c:v>
                </c:pt>
                <c:pt idx="3">
                  <c:v>0.2</c:v>
                </c:pt>
                <c:pt idx="4">
                  <c:v>0.3369565217391301</c:v>
                </c:pt>
              </c:numCache>
            </c:numRef>
          </c:val>
        </c:ser>
        <c:ser>
          <c:idx val="1"/>
          <c:order val="1"/>
          <c:tx>
            <c:strRef>
              <c:f>Tabelle1!$A$11</c:f>
              <c:strCache>
                <c:ptCount val="1"/>
                <c:pt idx="0">
                  <c:v>Wert</c:v>
                </c:pt>
              </c:strCache>
            </c:strRef>
          </c:tx>
          <c:spPr>
            <a:solidFill>
              <a:schemeClr val="accent3">
                <a:lumMod val="75000"/>
              </a:schemeClr>
            </a:solidFill>
          </c:spPr>
          <c:invertIfNegative val="0"/>
          <c:cat>
            <c:strRef>
              <c:f>Tabelle1!$B$1:$F$1</c:f>
              <c:strCache>
                <c:ptCount val="5"/>
                <c:pt idx="0">
                  <c:v>Student</c:v>
                </c:pt>
                <c:pt idx="1">
                  <c:v>Mitarbeiter</c:v>
                </c:pt>
                <c:pt idx="2">
                  <c:v>Professor</c:v>
                </c:pt>
                <c:pt idx="3">
                  <c:v>Initialbefüllung</c:v>
                </c:pt>
                <c:pt idx="4">
                  <c:v>Präsenz</c:v>
                </c:pt>
              </c:strCache>
            </c:strRef>
          </c:cat>
          <c:val>
            <c:numRef>
              <c:f>Tabelle1!$B$11:$F$11</c:f>
              <c:numCache>
                <c:formatCode>General</c:formatCode>
                <c:ptCount val="5"/>
                <c:pt idx="0">
                  <c:v>4.8192771084337414E-2</c:v>
                </c:pt>
                <c:pt idx="1">
                  <c:v>0.16580310880829002</c:v>
                </c:pt>
                <c:pt idx="2">
                  <c:v>0.28571428571428603</c:v>
                </c:pt>
                <c:pt idx="3">
                  <c:v>0.28571428571428603</c:v>
                </c:pt>
                <c:pt idx="4">
                  <c:v>0.28260869565217406</c:v>
                </c:pt>
              </c:numCache>
            </c:numRef>
          </c:val>
        </c:ser>
        <c:ser>
          <c:idx val="2"/>
          <c:order val="2"/>
          <c:tx>
            <c:strRef>
              <c:f>Tabelle1!$A$12</c:f>
              <c:strCache>
                <c:ptCount val="1"/>
                <c:pt idx="0">
                  <c:v>Ziel</c:v>
                </c:pt>
              </c:strCache>
            </c:strRef>
          </c:tx>
          <c:invertIfNegative val="0"/>
          <c:cat>
            <c:strRef>
              <c:f>Tabelle1!$B$1:$F$1</c:f>
              <c:strCache>
                <c:ptCount val="5"/>
                <c:pt idx="0">
                  <c:v>Student</c:v>
                </c:pt>
                <c:pt idx="1">
                  <c:v>Mitarbeiter</c:v>
                </c:pt>
                <c:pt idx="2">
                  <c:v>Professor</c:v>
                </c:pt>
                <c:pt idx="3">
                  <c:v>Initialbefüllung</c:v>
                </c:pt>
                <c:pt idx="4">
                  <c:v>Präsenz</c:v>
                </c:pt>
              </c:strCache>
            </c:strRef>
          </c:cat>
          <c:val>
            <c:numRef>
              <c:f>Tabelle1!$B$12:$F$12</c:f>
              <c:numCache>
                <c:formatCode>General</c:formatCode>
                <c:ptCount val="5"/>
                <c:pt idx="0">
                  <c:v>4.8192771084337414E-2</c:v>
                </c:pt>
                <c:pt idx="1">
                  <c:v>0.13471502590673601</c:v>
                </c:pt>
                <c:pt idx="2">
                  <c:v>0.14285714285714302</c:v>
                </c:pt>
                <c:pt idx="3">
                  <c:v>0.45714285714285707</c:v>
                </c:pt>
                <c:pt idx="4">
                  <c:v>0.36956521739130405</c:v>
                </c:pt>
              </c:numCache>
            </c:numRef>
          </c:val>
        </c:ser>
        <c:ser>
          <c:idx val="3"/>
          <c:order val="3"/>
          <c:tx>
            <c:strRef>
              <c:f>Tabelle1!$A$13</c:f>
              <c:strCache>
                <c:ptCount val="1"/>
                <c:pt idx="0">
                  <c:v>Umsetzung</c:v>
                </c:pt>
              </c:strCache>
            </c:strRef>
          </c:tx>
          <c:spPr>
            <a:solidFill>
              <a:schemeClr val="accent4">
                <a:lumMod val="60000"/>
                <a:lumOff val="40000"/>
              </a:schemeClr>
            </a:solidFill>
          </c:spPr>
          <c:invertIfNegative val="0"/>
          <c:cat>
            <c:strRef>
              <c:f>Tabelle1!$B$1:$F$1</c:f>
              <c:strCache>
                <c:ptCount val="5"/>
                <c:pt idx="0">
                  <c:v>Student</c:v>
                </c:pt>
                <c:pt idx="1">
                  <c:v>Mitarbeiter</c:v>
                </c:pt>
                <c:pt idx="2">
                  <c:v>Professor</c:v>
                </c:pt>
                <c:pt idx="3">
                  <c:v>Initialbefüllung</c:v>
                </c:pt>
                <c:pt idx="4">
                  <c:v>Präsenz</c:v>
                </c:pt>
              </c:strCache>
            </c:strRef>
          </c:cat>
          <c:val>
            <c:numRef>
              <c:f>Tabelle1!$B$13:$F$13</c:f>
              <c:numCache>
                <c:formatCode>General</c:formatCode>
                <c:ptCount val="5"/>
                <c:pt idx="0">
                  <c:v>0.49397590361445809</c:v>
                </c:pt>
                <c:pt idx="1">
                  <c:v>0.23316062176165797</c:v>
                </c:pt>
                <c:pt idx="2">
                  <c:v>0</c:v>
                </c:pt>
                <c:pt idx="3">
                  <c:v>2.8571428571428602E-2</c:v>
                </c:pt>
                <c:pt idx="4">
                  <c:v>0</c:v>
                </c:pt>
              </c:numCache>
            </c:numRef>
          </c:val>
        </c:ser>
        <c:ser>
          <c:idx val="4"/>
          <c:order val="4"/>
          <c:tx>
            <c:strRef>
              <c:f>Tabelle1!$A$14</c:f>
              <c:strCache>
                <c:ptCount val="1"/>
                <c:pt idx="0">
                  <c:v>Slogan</c:v>
                </c:pt>
              </c:strCache>
            </c:strRef>
          </c:tx>
          <c:spPr>
            <a:solidFill>
              <a:schemeClr val="accent2">
                <a:lumMod val="60000"/>
                <a:lumOff val="40000"/>
              </a:schemeClr>
            </a:solidFill>
          </c:spPr>
          <c:invertIfNegative val="0"/>
          <c:cat>
            <c:strRef>
              <c:f>Tabelle1!$B$1:$F$1</c:f>
              <c:strCache>
                <c:ptCount val="5"/>
                <c:pt idx="0">
                  <c:v>Student</c:v>
                </c:pt>
                <c:pt idx="1">
                  <c:v>Mitarbeiter</c:v>
                </c:pt>
                <c:pt idx="2">
                  <c:v>Professor</c:v>
                </c:pt>
                <c:pt idx="3">
                  <c:v>Initialbefüllung</c:v>
                </c:pt>
                <c:pt idx="4">
                  <c:v>Präsenz</c:v>
                </c:pt>
              </c:strCache>
            </c:strRef>
          </c:cat>
          <c:val>
            <c:numRef>
              <c:f>Tabelle1!$B$14:$F$14</c:f>
              <c:numCache>
                <c:formatCode>General</c:formatCode>
                <c:ptCount val="5"/>
                <c:pt idx="0">
                  <c:v>0.39759036144578308</c:v>
                </c:pt>
                <c:pt idx="1">
                  <c:v>0.38860103626943004</c:v>
                </c:pt>
                <c:pt idx="2">
                  <c:v>0.42857142857142899</c:v>
                </c:pt>
                <c:pt idx="3">
                  <c:v>2.8571428571428602E-2</c:v>
                </c:pt>
                <c:pt idx="4">
                  <c:v>1.0869565217391302E-2</c:v>
                </c:pt>
              </c:numCache>
            </c:numRef>
          </c:val>
        </c:ser>
        <c:dLbls>
          <c:showLegendKey val="0"/>
          <c:showVal val="0"/>
          <c:showCatName val="0"/>
          <c:showSerName val="0"/>
          <c:showPercent val="0"/>
          <c:showBubbleSize val="0"/>
        </c:dLbls>
        <c:gapWidth val="150"/>
        <c:axId val="93232128"/>
        <c:axId val="93254400"/>
      </c:barChart>
      <c:catAx>
        <c:axId val="93232128"/>
        <c:scaling>
          <c:orientation val="minMax"/>
        </c:scaling>
        <c:delete val="0"/>
        <c:axPos val="b"/>
        <c:majorTickMark val="out"/>
        <c:minorTickMark val="none"/>
        <c:tickLblPos val="nextTo"/>
        <c:crossAx val="93254400"/>
        <c:crosses val="autoZero"/>
        <c:auto val="1"/>
        <c:lblAlgn val="ctr"/>
        <c:lblOffset val="100"/>
        <c:noMultiLvlLbl val="0"/>
      </c:catAx>
      <c:valAx>
        <c:axId val="93254400"/>
        <c:scaling>
          <c:orientation val="minMax"/>
        </c:scaling>
        <c:delete val="0"/>
        <c:axPos val="l"/>
        <c:majorGridlines/>
        <c:numFmt formatCode="General" sourceLinked="1"/>
        <c:majorTickMark val="out"/>
        <c:minorTickMark val="none"/>
        <c:tickLblPos val="nextTo"/>
        <c:crossAx val="9323212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Tabelle1!$B$1</c:f>
              <c:strCache>
                <c:ptCount val="1"/>
                <c:pt idx="0">
                  <c:v>Student</c:v>
                </c:pt>
              </c:strCache>
            </c:strRef>
          </c:tx>
          <c:invertIfNegative val="0"/>
          <c:dPt>
            <c:idx val="0"/>
            <c:invertIfNegative val="0"/>
            <c:bubble3D val="0"/>
            <c:spPr>
              <a:solidFill>
                <a:schemeClr val="accent3">
                  <a:lumMod val="50000"/>
                </a:schemeClr>
              </a:solidFill>
            </c:spPr>
          </c:dPt>
          <c:dPt>
            <c:idx val="1"/>
            <c:invertIfNegative val="0"/>
            <c:bubble3D val="0"/>
            <c:spPr>
              <a:solidFill>
                <a:schemeClr val="accent3">
                  <a:lumMod val="75000"/>
                </a:schemeClr>
              </a:solidFill>
            </c:spPr>
          </c:dPt>
          <c:dPt>
            <c:idx val="2"/>
            <c:invertIfNegative val="0"/>
            <c:bubble3D val="0"/>
            <c:spPr>
              <a:solidFill>
                <a:schemeClr val="accent3">
                  <a:lumMod val="60000"/>
                  <a:lumOff val="40000"/>
                </a:schemeClr>
              </a:solidFill>
            </c:spPr>
          </c:dPt>
          <c:dPt>
            <c:idx val="3"/>
            <c:invertIfNegative val="0"/>
            <c:bubble3D val="0"/>
            <c:spPr>
              <a:solidFill>
                <a:schemeClr val="accent4">
                  <a:lumMod val="60000"/>
                  <a:lumOff val="40000"/>
                </a:schemeClr>
              </a:solidFill>
            </c:spPr>
          </c:dPt>
          <c:dPt>
            <c:idx val="4"/>
            <c:invertIfNegative val="0"/>
            <c:bubble3D val="0"/>
            <c:spPr>
              <a:solidFill>
                <a:schemeClr val="accent2">
                  <a:lumMod val="40000"/>
                  <a:lumOff val="60000"/>
                </a:schemeClr>
              </a:solidFill>
            </c:spPr>
          </c:dPt>
          <c:cat>
            <c:strRef>
              <c:f>Tabelle1!$A$19:$A$23</c:f>
              <c:strCache>
                <c:ptCount val="5"/>
                <c:pt idx="0">
                  <c:v>Stärke</c:v>
                </c:pt>
                <c:pt idx="1">
                  <c:v>Wert</c:v>
                </c:pt>
                <c:pt idx="2">
                  <c:v>Ziel</c:v>
                </c:pt>
                <c:pt idx="3">
                  <c:v>Umsetzung</c:v>
                </c:pt>
                <c:pt idx="4">
                  <c:v>Slogan</c:v>
                </c:pt>
              </c:strCache>
            </c:strRef>
          </c:cat>
          <c:val>
            <c:numRef>
              <c:f>Tabelle1!$B$19:$B$23</c:f>
              <c:numCache>
                <c:formatCode>General</c:formatCode>
                <c:ptCount val="5"/>
                <c:pt idx="0">
                  <c:v>1.8181818181818202E-2</c:v>
                </c:pt>
                <c:pt idx="1">
                  <c:v>5.4054054054054106E-2</c:v>
                </c:pt>
                <c:pt idx="2">
                  <c:v>4.938271604938272E-2</c:v>
                </c:pt>
                <c:pt idx="3">
                  <c:v>0.47126436781609204</c:v>
                </c:pt>
                <c:pt idx="4">
                  <c:v>0.29203539823008801</c:v>
                </c:pt>
              </c:numCache>
            </c:numRef>
          </c:val>
        </c:ser>
        <c:ser>
          <c:idx val="1"/>
          <c:order val="1"/>
          <c:tx>
            <c:strRef>
              <c:f>Tabelle1!$C$1</c:f>
              <c:strCache>
                <c:ptCount val="1"/>
                <c:pt idx="0">
                  <c:v>Mitarbeiter</c:v>
                </c:pt>
              </c:strCache>
            </c:strRef>
          </c:tx>
          <c:invertIfNegative val="0"/>
          <c:dPt>
            <c:idx val="0"/>
            <c:invertIfNegative val="0"/>
            <c:bubble3D val="0"/>
            <c:spPr>
              <a:solidFill>
                <a:schemeClr val="accent3">
                  <a:lumMod val="50000"/>
                </a:schemeClr>
              </a:solidFill>
            </c:spPr>
          </c:dPt>
          <c:dPt>
            <c:idx val="1"/>
            <c:invertIfNegative val="0"/>
            <c:bubble3D val="0"/>
            <c:spPr>
              <a:solidFill>
                <a:schemeClr val="accent3">
                  <a:lumMod val="75000"/>
                </a:schemeClr>
              </a:solidFill>
            </c:spPr>
          </c:dPt>
          <c:dPt>
            <c:idx val="2"/>
            <c:invertIfNegative val="0"/>
            <c:bubble3D val="0"/>
            <c:spPr>
              <a:solidFill>
                <a:schemeClr val="accent3">
                  <a:lumMod val="60000"/>
                  <a:lumOff val="40000"/>
                </a:schemeClr>
              </a:solidFill>
            </c:spPr>
          </c:dPt>
          <c:dPt>
            <c:idx val="3"/>
            <c:invertIfNegative val="0"/>
            <c:bubble3D val="0"/>
            <c:spPr>
              <a:solidFill>
                <a:schemeClr val="accent4">
                  <a:lumMod val="60000"/>
                  <a:lumOff val="40000"/>
                </a:schemeClr>
              </a:solidFill>
            </c:spPr>
          </c:dPt>
          <c:dPt>
            <c:idx val="4"/>
            <c:invertIfNegative val="0"/>
            <c:bubble3D val="0"/>
            <c:spPr>
              <a:solidFill>
                <a:schemeClr val="accent2">
                  <a:lumMod val="40000"/>
                  <a:lumOff val="60000"/>
                </a:schemeClr>
              </a:solidFill>
            </c:spPr>
          </c:dPt>
          <c:cat>
            <c:strRef>
              <c:f>Tabelle1!$A$19:$A$23</c:f>
              <c:strCache>
                <c:ptCount val="5"/>
                <c:pt idx="0">
                  <c:v>Stärke</c:v>
                </c:pt>
                <c:pt idx="1">
                  <c:v>Wert</c:v>
                </c:pt>
                <c:pt idx="2">
                  <c:v>Ziel</c:v>
                </c:pt>
                <c:pt idx="3">
                  <c:v>Umsetzung</c:v>
                </c:pt>
                <c:pt idx="4">
                  <c:v>Slogan</c:v>
                </c:pt>
              </c:strCache>
            </c:strRef>
          </c:cat>
          <c:val>
            <c:numRef>
              <c:f>Tabelle1!$C$19:$C$23</c:f>
              <c:numCache>
                <c:formatCode>General</c:formatCode>
                <c:ptCount val="5"/>
                <c:pt idx="0">
                  <c:v>0.27272727272727298</c:v>
                </c:pt>
                <c:pt idx="1">
                  <c:v>0.43243243243243201</c:v>
                </c:pt>
                <c:pt idx="2">
                  <c:v>0.32098765432098814</c:v>
                </c:pt>
                <c:pt idx="3">
                  <c:v>0.51724137931034497</c:v>
                </c:pt>
                <c:pt idx="4">
                  <c:v>0.66371681415929218</c:v>
                </c:pt>
              </c:numCache>
            </c:numRef>
          </c:val>
        </c:ser>
        <c:ser>
          <c:idx val="2"/>
          <c:order val="2"/>
          <c:tx>
            <c:strRef>
              <c:f>Tabelle1!$D$1</c:f>
              <c:strCache>
                <c:ptCount val="1"/>
                <c:pt idx="0">
                  <c:v>Professor</c:v>
                </c:pt>
              </c:strCache>
            </c:strRef>
          </c:tx>
          <c:invertIfNegative val="0"/>
          <c:dPt>
            <c:idx val="0"/>
            <c:invertIfNegative val="0"/>
            <c:bubble3D val="0"/>
            <c:spPr>
              <a:solidFill>
                <a:schemeClr val="accent3">
                  <a:lumMod val="50000"/>
                </a:schemeClr>
              </a:solidFill>
            </c:spPr>
          </c:dPt>
          <c:dPt>
            <c:idx val="1"/>
            <c:invertIfNegative val="0"/>
            <c:bubble3D val="0"/>
            <c:spPr>
              <a:solidFill>
                <a:schemeClr val="accent3">
                  <a:lumMod val="75000"/>
                </a:schemeClr>
              </a:solidFill>
            </c:spPr>
          </c:dPt>
          <c:dPt>
            <c:idx val="2"/>
            <c:invertIfNegative val="0"/>
            <c:bubble3D val="0"/>
            <c:spPr>
              <a:solidFill>
                <a:schemeClr val="accent3">
                  <a:lumMod val="60000"/>
                  <a:lumOff val="40000"/>
                </a:schemeClr>
              </a:solidFill>
            </c:spPr>
          </c:dPt>
          <c:dPt>
            <c:idx val="4"/>
            <c:invertIfNegative val="0"/>
            <c:bubble3D val="0"/>
            <c:spPr>
              <a:solidFill>
                <a:schemeClr val="accent2">
                  <a:lumMod val="40000"/>
                  <a:lumOff val="60000"/>
                </a:schemeClr>
              </a:solidFill>
            </c:spPr>
          </c:dPt>
          <c:cat>
            <c:strRef>
              <c:f>Tabelle1!$A$19:$A$23</c:f>
              <c:strCache>
                <c:ptCount val="5"/>
                <c:pt idx="0">
                  <c:v>Stärke</c:v>
                </c:pt>
                <c:pt idx="1">
                  <c:v>Wert</c:v>
                </c:pt>
                <c:pt idx="2">
                  <c:v>Ziel</c:v>
                </c:pt>
                <c:pt idx="3">
                  <c:v>Umsetzung</c:v>
                </c:pt>
                <c:pt idx="4">
                  <c:v>Slogan</c:v>
                </c:pt>
              </c:strCache>
            </c:strRef>
          </c:cat>
          <c:val>
            <c:numRef>
              <c:f>Tabelle1!$D$19:$D$23</c:f>
              <c:numCache>
                <c:formatCode>General</c:formatCode>
                <c:ptCount val="5"/>
                <c:pt idx="0">
                  <c:v>1.8181818181818202E-2</c:v>
                </c:pt>
                <c:pt idx="1">
                  <c:v>2.7027027027027008E-2</c:v>
                </c:pt>
                <c:pt idx="2">
                  <c:v>1.2345679012345703E-2</c:v>
                </c:pt>
                <c:pt idx="3">
                  <c:v>0</c:v>
                </c:pt>
                <c:pt idx="4">
                  <c:v>2.6548672566371702E-2</c:v>
                </c:pt>
              </c:numCache>
            </c:numRef>
          </c:val>
        </c:ser>
        <c:ser>
          <c:idx val="3"/>
          <c:order val="3"/>
          <c:tx>
            <c:strRef>
              <c:f>Tabelle1!$E$1</c:f>
              <c:strCache>
                <c:ptCount val="1"/>
                <c:pt idx="0">
                  <c:v>Initialbefüllung</c:v>
                </c:pt>
              </c:strCache>
            </c:strRef>
          </c:tx>
          <c:invertIfNegative val="0"/>
          <c:dPt>
            <c:idx val="0"/>
            <c:invertIfNegative val="0"/>
            <c:bubble3D val="0"/>
            <c:spPr>
              <a:solidFill>
                <a:schemeClr val="accent3">
                  <a:lumMod val="50000"/>
                </a:schemeClr>
              </a:solidFill>
            </c:spPr>
          </c:dPt>
          <c:dPt>
            <c:idx val="1"/>
            <c:invertIfNegative val="0"/>
            <c:bubble3D val="0"/>
            <c:spPr>
              <a:solidFill>
                <a:schemeClr val="accent3">
                  <a:lumMod val="75000"/>
                </a:schemeClr>
              </a:solidFill>
            </c:spPr>
          </c:dPt>
          <c:dPt>
            <c:idx val="2"/>
            <c:invertIfNegative val="0"/>
            <c:bubble3D val="0"/>
            <c:spPr>
              <a:solidFill>
                <a:schemeClr val="accent3">
                  <a:lumMod val="60000"/>
                  <a:lumOff val="40000"/>
                </a:schemeClr>
              </a:solidFill>
            </c:spPr>
          </c:dPt>
          <c:dPt>
            <c:idx val="3"/>
            <c:invertIfNegative val="0"/>
            <c:bubble3D val="0"/>
            <c:spPr>
              <a:solidFill>
                <a:schemeClr val="accent4">
                  <a:lumMod val="60000"/>
                  <a:lumOff val="40000"/>
                </a:schemeClr>
              </a:solidFill>
            </c:spPr>
          </c:dPt>
          <c:dPt>
            <c:idx val="4"/>
            <c:invertIfNegative val="0"/>
            <c:bubble3D val="0"/>
            <c:spPr>
              <a:solidFill>
                <a:schemeClr val="accent2">
                  <a:lumMod val="40000"/>
                  <a:lumOff val="60000"/>
                </a:schemeClr>
              </a:solidFill>
            </c:spPr>
          </c:dPt>
          <c:cat>
            <c:strRef>
              <c:f>Tabelle1!$A$19:$A$23</c:f>
              <c:strCache>
                <c:ptCount val="5"/>
                <c:pt idx="0">
                  <c:v>Stärke</c:v>
                </c:pt>
                <c:pt idx="1">
                  <c:v>Wert</c:v>
                </c:pt>
                <c:pt idx="2">
                  <c:v>Ziel</c:v>
                </c:pt>
                <c:pt idx="3">
                  <c:v>Umsetzung</c:v>
                </c:pt>
                <c:pt idx="4">
                  <c:v>Slogan</c:v>
                </c:pt>
              </c:strCache>
            </c:strRef>
          </c:cat>
          <c:val>
            <c:numRef>
              <c:f>Tabelle1!$E$19:$E$23</c:f>
              <c:numCache>
                <c:formatCode>General</c:formatCode>
                <c:ptCount val="5"/>
                <c:pt idx="0">
                  <c:v>0.12727272727272698</c:v>
                </c:pt>
                <c:pt idx="1">
                  <c:v>0.13513513513513503</c:v>
                </c:pt>
                <c:pt idx="2">
                  <c:v>0.19753086419753099</c:v>
                </c:pt>
                <c:pt idx="3">
                  <c:v>1.1494252873563199E-2</c:v>
                </c:pt>
                <c:pt idx="4">
                  <c:v>8.8495575221238937E-3</c:v>
                </c:pt>
              </c:numCache>
            </c:numRef>
          </c:val>
        </c:ser>
        <c:ser>
          <c:idx val="4"/>
          <c:order val="4"/>
          <c:tx>
            <c:strRef>
              <c:f>Tabelle1!$F$1</c:f>
              <c:strCache>
                <c:ptCount val="1"/>
                <c:pt idx="0">
                  <c:v>Präsenz</c:v>
                </c:pt>
              </c:strCache>
            </c:strRef>
          </c:tx>
          <c:invertIfNegative val="0"/>
          <c:dPt>
            <c:idx val="0"/>
            <c:invertIfNegative val="0"/>
            <c:bubble3D val="0"/>
            <c:spPr>
              <a:solidFill>
                <a:schemeClr val="accent3">
                  <a:lumMod val="50000"/>
                </a:schemeClr>
              </a:solidFill>
            </c:spPr>
          </c:dPt>
          <c:dPt>
            <c:idx val="1"/>
            <c:invertIfNegative val="0"/>
            <c:bubble3D val="0"/>
            <c:spPr>
              <a:solidFill>
                <a:schemeClr val="accent3">
                  <a:lumMod val="75000"/>
                </a:schemeClr>
              </a:solidFill>
            </c:spPr>
          </c:dPt>
          <c:dPt>
            <c:idx val="2"/>
            <c:invertIfNegative val="0"/>
            <c:bubble3D val="0"/>
            <c:spPr>
              <a:solidFill>
                <a:schemeClr val="accent3">
                  <a:lumMod val="60000"/>
                  <a:lumOff val="40000"/>
                </a:schemeClr>
              </a:solidFill>
            </c:spPr>
          </c:dPt>
          <c:dPt>
            <c:idx val="4"/>
            <c:invertIfNegative val="0"/>
            <c:bubble3D val="0"/>
            <c:spPr>
              <a:solidFill>
                <a:schemeClr val="accent2">
                  <a:lumMod val="40000"/>
                  <a:lumOff val="60000"/>
                </a:schemeClr>
              </a:solidFill>
            </c:spPr>
          </c:dPt>
          <c:cat>
            <c:strRef>
              <c:f>Tabelle1!$A$19:$A$23</c:f>
              <c:strCache>
                <c:ptCount val="5"/>
                <c:pt idx="0">
                  <c:v>Stärke</c:v>
                </c:pt>
                <c:pt idx="1">
                  <c:v>Wert</c:v>
                </c:pt>
                <c:pt idx="2">
                  <c:v>Ziel</c:v>
                </c:pt>
                <c:pt idx="3">
                  <c:v>Umsetzung</c:v>
                </c:pt>
                <c:pt idx="4">
                  <c:v>Slogan</c:v>
                </c:pt>
              </c:strCache>
            </c:strRef>
          </c:cat>
          <c:val>
            <c:numRef>
              <c:f>Tabelle1!$F$19:$F$23</c:f>
              <c:numCache>
                <c:formatCode>General</c:formatCode>
                <c:ptCount val="5"/>
                <c:pt idx="0">
                  <c:v>0.56363636363636294</c:v>
                </c:pt>
                <c:pt idx="1">
                  <c:v>0.35135135135135098</c:v>
                </c:pt>
                <c:pt idx="2">
                  <c:v>0.41975308641975301</c:v>
                </c:pt>
                <c:pt idx="3">
                  <c:v>0</c:v>
                </c:pt>
                <c:pt idx="4">
                  <c:v>8.8495575221238937E-3</c:v>
                </c:pt>
              </c:numCache>
            </c:numRef>
          </c:val>
        </c:ser>
        <c:dLbls>
          <c:showLegendKey val="0"/>
          <c:showVal val="0"/>
          <c:showCatName val="0"/>
          <c:showSerName val="0"/>
          <c:showPercent val="0"/>
          <c:showBubbleSize val="0"/>
        </c:dLbls>
        <c:gapWidth val="150"/>
        <c:axId val="118885760"/>
        <c:axId val="118891648"/>
      </c:barChart>
      <c:catAx>
        <c:axId val="118885760"/>
        <c:scaling>
          <c:orientation val="minMax"/>
        </c:scaling>
        <c:delete val="1"/>
        <c:axPos val="b"/>
        <c:majorTickMark val="out"/>
        <c:minorTickMark val="none"/>
        <c:tickLblPos val="none"/>
        <c:crossAx val="118891648"/>
        <c:crosses val="autoZero"/>
        <c:auto val="1"/>
        <c:lblAlgn val="ctr"/>
        <c:lblOffset val="100"/>
        <c:noMultiLvlLbl val="0"/>
      </c:catAx>
      <c:valAx>
        <c:axId val="118891648"/>
        <c:scaling>
          <c:orientation val="minMax"/>
        </c:scaling>
        <c:delete val="0"/>
        <c:axPos val="l"/>
        <c:majorGridlines/>
        <c:numFmt formatCode="General" sourceLinked="1"/>
        <c:majorTickMark val="out"/>
        <c:minorTickMark val="none"/>
        <c:tickLblPos val="nextTo"/>
        <c:crossAx val="118885760"/>
        <c:crosses val="autoZero"/>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votes!$C$13</c:f>
              <c:strCache>
                <c:ptCount val="1"/>
                <c:pt idx="0">
                  <c:v>Mitarbeiter</c:v>
                </c:pt>
              </c:strCache>
            </c:strRef>
          </c:tx>
          <c:invertIfNegative val="0"/>
          <c:cat>
            <c:strRef>
              <c:f>votes!$B$14:$B$18</c:f>
              <c:strCache>
                <c:ptCount val="5"/>
                <c:pt idx="0">
                  <c:v>Stärken</c:v>
                </c:pt>
                <c:pt idx="1">
                  <c:v>Werte</c:v>
                </c:pt>
                <c:pt idx="2">
                  <c:v>Ziele</c:v>
                </c:pt>
                <c:pt idx="3">
                  <c:v>Umsetzung</c:v>
                </c:pt>
                <c:pt idx="4">
                  <c:v>Slogan</c:v>
                </c:pt>
              </c:strCache>
            </c:strRef>
          </c:cat>
          <c:val>
            <c:numRef>
              <c:f>votes!$C$14:$C$18</c:f>
              <c:numCache>
                <c:formatCode>0.00</c:formatCode>
                <c:ptCount val="5"/>
                <c:pt idx="0">
                  <c:v>2.4303797468354436</c:v>
                </c:pt>
                <c:pt idx="1">
                  <c:v>4.7243589743589709</c:v>
                </c:pt>
                <c:pt idx="2">
                  <c:v>4.442748091603054</c:v>
                </c:pt>
                <c:pt idx="3">
                  <c:v>5.5752688172043019</c:v>
                </c:pt>
                <c:pt idx="4">
                  <c:v>0.7595356550580431</c:v>
                </c:pt>
              </c:numCache>
            </c:numRef>
          </c:val>
        </c:ser>
        <c:ser>
          <c:idx val="1"/>
          <c:order val="1"/>
          <c:tx>
            <c:strRef>
              <c:f>votes!$D$13</c:f>
              <c:strCache>
                <c:ptCount val="1"/>
                <c:pt idx="0">
                  <c:v>Studierende</c:v>
                </c:pt>
              </c:strCache>
            </c:strRef>
          </c:tx>
          <c:invertIfNegative val="0"/>
          <c:cat>
            <c:strRef>
              <c:f>votes!$B$14:$B$18</c:f>
              <c:strCache>
                <c:ptCount val="5"/>
                <c:pt idx="0">
                  <c:v>Stärken</c:v>
                </c:pt>
                <c:pt idx="1">
                  <c:v>Werte</c:v>
                </c:pt>
                <c:pt idx="2">
                  <c:v>Ziele</c:v>
                </c:pt>
                <c:pt idx="3">
                  <c:v>Umsetzung</c:v>
                </c:pt>
                <c:pt idx="4">
                  <c:v>Slogan</c:v>
                </c:pt>
              </c:strCache>
            </c:strRef>
          </c:cat>
          <c:val>
            <c:numRef>
              <c:f>votes!$D$14:$D$18</c:f>
              <c:numCache>
                <c:formatCode>0.00</c:formatCode>
                <c:ptCount val="5"/>
                <c:pt idx="0">
                  <c:v>1.171875</c:v>
                </c:pt>
                <c:pt idx="1">
                  <c:v>4.2481751824817522</c:v>
                </c:pt>
                <c:pt idx="2">
                  <c:v>5.1749999999999963</c:v>
                </c:pt>
                <c:pt idx="3">
                  <c:v>10.935294117647064</c:v>
                </c:pt>
                <c:pt idx="4">
                  <c:v>0.76833976833976803</c:v>
                </c:pt>
              </c:numCache>
            </c:numRef>
          </c:val>
        </c:ser>
        <c:ser>
          <c:idx val="2"/>
          <c:order val="2"/>
          <c:tx>
            <c:strRef>
              <c:f>votes!$E$13</c:f>
              <c:strCache>
                <c:ptCount val="1"/>
                <c:pt idx="0">
                  <c:v>Professoren</c:v>
                </c:pt>
              </c:strCache>
            </c:strRef>
          </c:tx>
          <c:invertIfNegative val="0"/>
          <c:cat>
            <c:strRef>
              <c:f>votes!$B$14:$B$18</c:f>
              <c:strCache>
                <c:ptCount val="5"/>
                <c:pt idx="0">
                  <c:v>Stärken</c:v>
                </c:pt>
                <c:pt idx="1">
                  <c:v>Werte</c:v>
                </c:pt>
                <c:pt idx="2">
                  <c:v>Ziele</c:v>
                </c:pt>
                <c:pt idx="3">
                  <c:v>Umsetzung</c:v>
                </c:pt>
                <c:pt idx="4">
                  <c:v>Slogan</c:v>
                </c:pt>
              </c:strCache>
            </c:strRef>
          </c:cat>
          <c:val>
            <c:numRef>
              <c:f>votes!$E$14:$E$18</c:f>
              <c:numCache>
                <c:formatCode>0.00</c:formatCode>
                <c:ptCount val="5"/>
                <c:pt idx="0">
                  <c:v>0.4</c:v>
                </c:pt>
                <c:pt idx="1">
                  <c:v>1.6470588235294121</c:v>
                </c:pt>
                <c:pt idx="2">
                  <c:v>1.083333333333333</c:v>
                </c:pt>
                <c:pt idx="3">
                  <c:v>2.8888888888888866</c:v>
                </c:pt>
                <c:pt idx="4">
                  <c:v>1.2307692307692308</c:v>
                </c:pt>
              </c:numCache>
            </c:numRef>
          </c:val>
        </c:ser>
        <c:dLbls>
          <c:showLegendKey val="0"/>
          <c:showVal val="0"/>
          <c:showCatName val="0"/>
          <c:showSerName val="0"/>
          <c:showPercent val="0"/>
          <c:showBubbleSize val="0"/>
        </c:dLbls>
        <c:gapWidth val="150"/>
        <c:axId val="121181312"/>
        <c:axId val="121182848"/>
      </c:barChart>
      <c:catAx>
        <c:axId val="121181312"/>
        <c:scaling>
          <c:orientation val="minMax"/>
        </c:scaling>
        <c:delete val="0"/>
        <c:axPos val="l"/>
        <c:majorTickMark val="out"/>
        <c:minorTickMark val="none"/>
        <c:tickLblPos val="nextTo"/>
        <c:crossAx val="121182848"/>
        <c:crosses val="autoZero"/>
        <c:auto val="1"/>
        <c:lblAlgn val="ctr"/>
        <c:lblOffset val="100"/>
        <c:noMultiLvlLbl val="0"/>
      </c:catAx>
      <c:valAx>
        <c:axId val="121182848"/>
        <c:scaling>
          <c:orientation val="minMax"/>
        </c:scaling>
        <c:delete val="0"/>
        <c:axPos val="b"/>
        <c:majorGridlines/>
        <c:numFmt formatCode="0.00" sourceLinked="1"/>
        <c:majorTickMark val="out"/>
        <c:minorTickMark val="none"/>
        <c:tickLblPos val="nextTo"/>
        <c:crossAx val="121181312"/>
        <c:crosses val="autoZero"/>
        <c:crossBetween val="between"/>
        <c:majorUnit val="1"/>
      </c:valAx>
    </c:plotArea>
    <c:legend>
      <c:legendPos val="r"/>
      <c:layout/>
      <c:overlay val="0"/>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Comments_nach_Category!$G$1</c:f>
              <c:strCache>
                <c:ptCount val="1"/>
                <c:pt idx="0">
                  <c:v>Comments</c:v>
                </c:pt>
              </c:strCache>
            </c:strRef>
          </c:tx>
          <c:invertIfNegative val="0"/>
          <c:cat>
            <c:strRef>
              <c:f>Comments_nach_Category!$F$2:$F$6</c:f>
              <c:strCache>
                <c:ptCount val="5"/>
                <c:pt idx="0">
                  <c:v>Stärke</c:v>
                </c:pt>
                <c:pt idx="1">
                  <c:v>Wert</c:v>
                </c:pt>
                <c:pt idx="2">
                  <c:v>Ziel</c:v>
                </c:pt>
                <c:pt idx="3">
                  <c:v>Umsetzung</c:v>
                </c:pt>
                <c:pt idx="4">
                  <c:v>Slogan</c:v>
                </c:pt>
              </c:strCache>
            </c:strRef>
          </c:cat>
          <c:val>
            <c:numRef>
              <c:f>Comments_nach_Category!$G$2:$G$6</c:f>
              <c:numCache>
                <c:formatCode>General</c:formatCode>
                <c:ptCount val="5"/>
                <c:pt idx="0">
                  <c:v>114</c:v>
                </c:pt>
                <c:pt idx="1">
                  <c:v>268</c:v>
                </c:pt>
                <c:pt idx="2">
                  <c:v>184</c:v>
                </c:pt>
                <c:pt idx="3">
                  <c:v>410</c:v>
                </c:pt>
                <c:pt idx="4">
                  <c:v>232</c:v>
                </c:pt>
              </c:numCache>
            </c:numRef>
          </c:val>
        </c:ser>
        <c:dLbls>
          <c:showLegendKey val="0"/>
          <c:showVal val="0"/>
          <c:showCatName val="0"/>
          <c:showSerName val="0"/>
          <c:showPercent val="0"/>
          <c:showBubbleSize val="0"/>
        </c:dLbls>
        <c:gapWidth val="150"/>
        <c:axId val="121257984"/>
        <c:axId val="121259520"/>
      </c:barChart>
      <c:catAx>
        <c:axId val="121257984"/>
        <c:scaling>
          <c:orientation val="minMax"/>
        </c:scaling>
        <c:delete val="0"/>
        <c:axPos val="b"/>
        <c:majorTickMark val="out"/>
        <c:minorTickMark val="none"/>
        <c:tickLblPos val="nextTo"/>
        <c:crossAx val="121259520"/>
        <c:crosses val="autoZero"/>
        <c:auto val="1"/>
        <c:lblAlgn val="ctr"/>
        <c:lblOffset val="100"/>
        <c:noMultiLvlLbl val="0"/>
      </c:catAx>
      <c:valAx>
        <c:axId val="121259520"/>
        <c:scaling>
          <c:orientation val="minMax"/>
        </c:scaling>
        <c:delete val="0"/>
        <c:axPos val="l"/>
        <c:majorGridlines/>
        <c:numFmt formatCode="General" sourceLinked="1"/>
        <c:majorTickMark val="out"/>
        <c:minorTickMark val="none"/>
        <c:tickLblPos val="nextTo"/>
        <c:crossAx val="121257984"/>
        <c:crosses val="autoZero"/>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0"/>
          <c:order val="0"/>
          <c:tx>
            <c:strRef>
              <c:f>'LIWC2007 Results'!$A$12</c:f>
              <c:strCache>
                <c:ptCount val="1"/>
                <c:pt idx="0">
                  <c:v>initialb</c:v>
                </c:pt>
              </c:strCache>
            </c:strRef>
          </c:tx>
          <c:explosion val="25"/>
          <c:dLbls>
            <c:dLbl>
              <c:idx val="3"/>
              <c:layout>
                <c:manualLayout>
                  <c:x val="-1.4430352272686501E-2"/>
                  <c:y val="-2.8938543302428898E-3"/>
                </c:manualLayout>
              </c:layout>
              <c:showLegendKey val="0"/>
              <c:showVal val="0"/>
              <c:showCatName val="0"/>
              <c:showSerName val="0"/>
              <c:showPercent val="1"/>
              <c:showBubbleSize val="0"/>
            </c:dLbl>
            <c:txPr>
              <a:bodyPr/>
              <a:lstStyle/>
              <a:p>
                <a:pPr>
                  <a:defRPr sz="1600"/>
                </a:pPr>
                <a:endParaRPr lang="en-US"/>
              </a:p>
            </c:txPr>
            <c:showLegendKey val="0"/>
            <c:showVal val="0"/>
            <c:showCatName val="0"/>
            <c:showSerName val="0"/>
            <c:showPercent val="1"/>
            <c:showBubbleSize val="0"/>
            <c:showLeaderLines val="1"/>
          </c:dLbls>
          <c:cat>
            <c:strRef>
              <c:f>'LIWC2007 Results'!$B$11:$F$11</c:f>
              <c:strCache>
                <c:ptCount val="5"/>
                <c:pt idx="0">
                  <c:v>Sum Pos_Em</c:v>
                </c:pt>
                <c:pt idx="1">
                  <c:v>Sum Neg_Em</c:v>
                </c:pt>
                <c:pt idx="2">
                  <c:v>Sum Social</c:v>
                </c:pt>
                <c:pt idx="3">
                  <c:v>Sum Leisure</c:v>
                </c:pt>
                <c:pt idx="4">
                  <c:v>Sum Work</c:v>
                </c:pt>
              </c:strCache>
            </c:strRef>
          </c:cat>
          <c:val>
            <c:numRef>
              <c:f>'LIWC2007 Results'!$B$12:$F$12</c:f>
              <c:numCache>
                <c:formatCode>General</c:formatCode>
                <c:ptCount val="5"/>
                <c:pt idx="0">
                  <c:v>12.04</c:v>
                </c:pt>
                <c:pt idx="1">
                  <c:v>0.71000000000000008</c:v>
                </c:pt>
                <c:pt idx="2">
                  <c:v>10.27</c:v>
                </c:pt>
                <c:pt idx="3">
                  <c:v>2.84</c:v>
                </c:pt>
                <c:pt idx="4">
                  <c:v>25.14</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zero"/>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4"/>
          <c:order val="0"/>
          <c:tx>
            <c:strRef>
              <c:f>'LIWC2007 Results'!$A$16</c:f>
              <c:strCache>
                <c:ptCount val="1"/>
                <c:pt idx="0">
                  <c:v>student</c:v>
                </c:pt>
              </c:strCache>
            </c:strRef>
          </c:tx>
          <c:explosion val="25"/>
          <c:dLbls>
            <c:dLbl>
              <c:idx val="3"/>
              <c:layout>
                <c:manualLayout>
                  <c:x val="-9.4443627392948992E-3"/>
                  <c:y val="-5.6059788450633901E-3"/>
                </c:manualLayout>
              </c:layout>
              <c:showLegendKey val="0"/>
              <c:showVal val="0"/>
              <c:showCatName val="0"/>
              <c:showSerName val="0"/>
              <c:showPercent val="1"/>
              <c:showBubbleSize val="0"/>
            </c:dLbl>
            <c:txPr>
              <a:bodyPr/>
              <a:lstStyle/>
              <a:p>
                <a:pPr>
                  <a:defRPr sz="1600"/>
                </a:pPr>
                <a:endParaRPr lang="en-US"/>
              </a:p>
            </c:txPr>
            <c:showLegendKey val="0"/>
            <c:showVal val="0"/>
            <c:showCatName val="0"/>
            <c:showSerName val="0"/>
            <c:showPercent val="1"/>
            <c:showBubbleSize val="0"/>
            <c:showLeaderLines val="1"/>
          </c:dLbls>
          <c:cat>
            <c:strRef>
              <c:f>'LIWC2007 Results'!$B$11:$F$11</c:f>
              <c:strCache>
                <c:ptCount val="5"/>
                <c:pt idx="0">
                  <c:v>Sum Pos_Em</c:v>
                </c:pt>
                <c:pt idx="1">
                  <c:v>Sum Neg_Em</c:v>
                </c:pt>
                <c:pt idx="2">
                  <c:v>Sum Social</c:v>
                </c:pt>
                <c:pt idx="3">
                  <c:v>Sum Leisure</c:v>
                </c:pt>
                <c:pt idx="4">
                  <c:v>Sum Work</c:v>
                </c:pt>
              </c:strCache>
            </c:strRef>
          </c:cat>
          <c:val>
            <c:numRef>
              <c:f>'LIWC2007 Results'!$B$16:$F$16</c:f>
              <c:numCache>
                <c:formatCode>General</c:formatCode>
                <c:ptCount val="5"/>
                <c:pt idx="0">
                  <c:v>6.33</c:v>
                </c:pt>
                <c:pt idx="1">
                  <c:v>1.54</c:v>
                </c:pt>
                <c:pt idx="2">
                  <c:v>11.1</c:v>
                </c:pt>
                <c:pt idx="3">
                  <c:v>2.2000000000000002</c:v>
                </c:pt>
                <c:pt idx="4">
                  <c:v>19.95</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sz="1800"/>
            </a:pPr>
            <a:r>
              <a:rPr lang="de-DE" sz="1800"/>
              <a:t>Aktionen pro Besuch (Klicks/Seitenaufrufe)</a:t>
            </a:r>
          </a:p>
        </c:rich>
      </c:tx>
      <c:layout>
        <c:manualLayout>
          <c:xMode val="edge"/>
          <c:yMode val="edge"/>
          <c:x val="7.9229877515310604E-2"/>
          <c:y val="2.2320256325575202E-2"/>
        </c:manualLayout>
      </c:layout>
      <c:overlay val="0"/>
    </c:title>
    <c:autoTitleDeleted val="0"/>
    <c:plotArea>
      <c:layout>
        <c:manualLayout>
          <c:layoutTarget val="inner"/>
          <c:xMode val="edge"/>
          <c:yMode val="edge"/>
          <c:x val="8.5584536307961506E-2"/>
          <c:y val="0.12384859177371002"/>
          <c:w val="0.557584645669291"/>
          <c:h val="0.69614503485077706"/>
        </c:manualLayout>
      </c:layout>
      <c:lineChart>
        <c:grouping val="standard"/>
        <c:varyColors val="0"/>
        <c:ser>
          <c:idx val="13"/>
          <c:order val="13"/>
          <c:tx>
            <c:strRef>
              <c:f>'Piwik-Kernmetriken'!$E$1</c:f>
              <c:strCache>
                <c:ptCount val="1"/>
                <c:pt idx="0">
                  <c:v>Aktionen pro Besuch</c:v>
                </c:pt>
              </c:strCache>
            </c:strRef>
          </c:tx>
          <c:spPr>
            <a:ln>
              <a:solidFill>
                <a:schemeClr val="accent5">
                  <a:lumMod val="75000"/>
                </a:schemeClr>
              </a:solidFill>
            </a:ln>
          </c:spPr>
          <c:marker>
            <c:spPr>
              <a:ln>
                <a:solidFill>
                  <a:schemeClr val="accent5">
                    <a:lumMod val="75000"/>
                  </a:schemeClr>
                </a:solidFill>
              </a:ln>
            </c:spPr>
          </c:marker>
          <c:cat>
            <c:numRef>
              <c:f>'Piwik-Kernmetriken'!$A$2:$A$30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'Piwik-Kernmetriken'!$E$2:$E$30</c:f>
              <c:numCache>
                <c:formatCode>General</c:formatCode>
                <c:ptCount val="29"/>
                <c:pt idx="0">
                  <c:v>6</c:v>
                </c:pt>
                <c:pt idx="1">
                  <c:v>7.7</c:v>
                </c:pt>
                <c:pt idx="2">
                  <c:v>6.7</c:v>
                </c:pt>
                <c:pt idx="3">
                  <c:v>21.2</c:v>
                </c:pt>
                <c:pt idx="4">
                  <c:v>19.100000000000001</c:v>
                </c:pt>
                <c:pt idx="5">
                  <c:v>21.8</c:v>
                </c:pt>
                <c:pt idx="6">
                  <c:v>19</c:v>
                </c:pt>
                <c:pt idx="7">
                  <c:v>14.3</c:v>
                </c:pt>
                <c:pt idx="8">
                  <c:v>9</c:v>
                </c:pt>
                <c:pt idx="9">
                  <c:v>9.9</c:v>
                </c:pt>
                <c:pt idx="10">
                  <c:v>12.5</c:v>
                </c:pt>
                <c:pt idx="11">
                  <c:v>13.2</c:v>
                </c:pt>
                <c:pt idx="12">
                  <c:v>19.100000000000001</c:v>
                </c:pt>
                <c:pt idx="13">
                  <c:v>11.4</c:v>
                </c:pt>
                <c:pt idx="14">
                  <c:v>15.2</c:v>
                </c:pt>
                <c:pt idx="15">
                  <c:v>8.2000000000000011</c:v>
                </c:pt>
                <c:pt idx="16">
                  <c:v>8.6</c:v>
                </c:pt>
                <c:pt idx="17">
                  <c:v>18.2</c:v>
                </c:pt>
                <c:pt idx="18">
                  <c:v>16.899999999999999</c:v>
                </c:pt>
                <c:pt idx="19">
                  <c:v>16.600000000000001</c:v>
                </c:pt>
                <c:pt idx="20">
                  <c:v>18.3</c:v>
                </c:pt>
                <c:pt idx="21">
                  <c:v>9.9</c:v>
                </c:pt>
                <c:pt idx="22">
                  <c:v>10.4</c:v>
                </c:pt>
                <c:pt idx="23">
                  <c:v>9.5</c:v>
                </c:pt>
                <c:pt idx="24">
                  <c:v>15</c:v>
                </c:pt>
                <c:pt idx="25">
                  <c:v>12.6</c:v>
                </c:pt>
                <c:pt idx="26">
                  <c:v>15.6</c:v>
                </c:pt>
                <c:pt idx="27">
                  <c:v>15.7</c:v>
                </c:pt>
                <c:pt idx="28">
                  <c:v>17.399999999999999</c:v>
                </c:pt>
              </c:numCache>
            </c:numRef>
          </c:val>
          <c:smooth val="0"/>
        </c:ser>
        <c:ser>
          <c:idx val="0"/>
          <c:order val="0"/>
          <c:tx>
            <c:strRef>
              <c:f>Ereignisse!$D$1</c:f>
              <c:strCache>
                <c:ptCount val="1"/>
                <c:pt idx="0">
                  <c:v> START Online-Debatte (24.06)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Ereignisse!$D$2:$D$30</c:f>
              <c:numCache>
                <c:formatCode>General</c:formatCode>
                <c:ptCount val="29"/>
              </c:numCache>
            </c:numRef>
          </c:val>
          <c:smooth val="0"/>
        </c:ser>
        <c:ser>
          <c:idx val="1"/>
          <c:order val="1"/>
          <c:tx>
            <c:strRef>
              <c:f>Ereignisse!$E$1</c:f>
              <c:strCache>
                <c:ptCount val="1"/>
                <c:pt idx="0">
                  <c:v> Info'veranstaltung: Campus Nord (24.06)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Ereignisse!$E$2:$E$30</c:f>
              <c:numCache>
                <c:formatCode>General</c:formatCode>
                <c:ptCount val="29"/>
                <c:pt idx="3">
                  <c:v>1</c:v>
                </c:pt>
              </c:numCache>
            </c:numRef>
          </c:val>
          <c:smooth val="0"/>
        </c:ser>
        <c:ser>
          <c:idx val="2"/>
          <c:order val="2"/>
          <c:tx>
            <c:strRef>
              <c:f>Ereignisse!$F$1</c:f>
              <c:strCache>
                <c:ptCount val="1"/>
                <c:pt idx="0">
                  <c:v> Info'veranstaltung: Campus Süd (25.06)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Ereignisse!$F$2:$F$30</c:f>
              <c:numCache>
                <c:formatCode>General</c:formatCode>
                <c:ptCount val="29"/>
                <c:pt idx="4">
                  <c:v>1</c:v>
                </c:pt>
              </c:numCache>
            </c:numRef>
          </c:val>
          <c:smooth val="0"/>
        </c:ser>
        <c:ser>
          <c:idx val="3"/>
          <c:order val="3"/>
          <c:tx>
            <c:strRef>
              <c:f>Ereignisse!$G$1</c:f>
              <c:strCache>
                <c:ptCount val="1"/>
                <c:pt idx="0">
                  <c:v> MAILING: KIT.Intranews (25.06)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Ereignisse!$G$2:$G$30</c:f>
              <c:numCache>
                <c:formatCode>General</c:formatCode>
                <c:ptCount val="29"/>
                <c:pt idx="4">
                  <c:v>2</c:v>
                </c:pt>
              </c:numCache>
            </c:numRef>
          </c:val>
          <c:smooth val="0"/>
        </c:ser>
        <c:ser>
          <c:idx val="4"/>
          <c:order val="4"/>
          <c:tx>
            <c:strRef>
              <c:f>Ereignisse!$H$1</c:f>
              <c:strCache>
                <c:ptCount val="1"/>
                <c:pt idx="0">
                  <c:v> Info'stand: KIT-Sommerfest (27.06)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Ereignisse!$H$2:$H$30</c:f>
              <c:numCache>
                <c:formatCode>General</c:formatCode>
                <c:ptCount val="29"/>
                <c:pt idx="6">
                  <c:v>1</c:v>
                </c:pt>
              </c:numCache>
            </c:numRef>
          </c:val>
          <c:smooth val="0"/>
        </c:ser>
        <c:ser>
          <c:idx val="5"/>
          <c:order val="5"/>
          <c:tx>
            <c:strRef>
              <c:f>Ereignisse!$I$1</c:f>
              <c:strCache>
                <c:ptCount val="1"/>
                <c:pt idx="0">
                  <c:v> MAILING: Leitbild-Infoveranstaltungen am 3.7. und 4.7. (28.06)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Ereignisse!$I$2:$I$30</c:f>
              <c:numCache>
                <c:formatCode>General</c:formatCode>
                <c:ptCount val="29"/>
                <c:pt idx="7">
                  <c:v>1</c:v>
                </c:pt>
              </c:numCache>
            </c:numRef>
          </c:val>
          <c:smooth val="0"/>
        </c:ser>
        <c:ser>
          <c:idx val="6"/>
          <c:order val="6"/>
          <c:tx>
            <c:strRef>
              <c:f>Ereignisse!$J$1</c:f>
              <c:strCache>
                <c:ptCount val="1"/>
                <c:pt idx="0">
                  <c:v> Info'veranstaltung: Campus Süd (03.07)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Ereignisse!$J$2:$J$30</c:f>
              <c:numCache>
                <c:formatCode>General</c:formatCode>
                <c:ptCount val="29"/>
                <c:pt idx="12">
                  <c:v>1</c:v>
                </c:pt>
              </c:numCache>
            </c:numRef>
          </c:val>
          <c:smooth val="0"/>
        </c:ser>
        <c:ser>
          <c:idx val="7"/>
          <c:order val="7"/>
          <c:tx>
            <c:strRef>
              <c:f>Ereignisse!$K$1</c:f>
              <c:strCache>
                <c:ptCount val="1"/>
                <c:pt idx="0">
                  <c:v> Info'stand: Mensa/Campus Süd (03.07)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Ereignisse!$K$2:$K$30</c:f>
              <c:numCache>
                <c:formatCode>General</c:formatCode>
                <c:ptCount val="29"/>
                <c:pt idx="12">
                  <c:v>2</c:v>
                </c:pt>
              </c:numCache>
            </c:numRef>
          </c:val>
          <c:smooth val="0"/>
        </c:ser>
        <c:ser>
          <c:idx val="8"/>
          <c:order val="8"/>
          <c:tx>
            <c:strRef>
              <c:f>Ereignisse!$L$1</c:f>
              <c:strCache>
                <c:ptCount val="1"/>
                <c:pt idx="0">
                  <c:v> Info'veranstaltung: Campus Nord (04.07)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Ereignisse!$L$2:$L$30</c:f>
              <c:numCache>
                <c:formatCode>General</c:formatCode>
                <c:ptCount val="29"/>
                <c:pt idx="13">
                  <c:v>1</c:v>
                </c:pt>
              </c:numCache>
            </c:numRef>
          </c:val>
          <c:smooth val="0"/>
        </c:ser>
        <c:ser>
          <c:idx val="9"/>
          <c:order val="9"/>
          <c:tx>
            <c:strRef>
              <c:f>Ereignisse!$M$1</c:f>
              <c:strCache>
                <c:ptCount val="1"/>
                <c:pt idx="0">
                  <c:v> Info'stand: Kantine/Campus Nord (04.07)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Ereignisse!$M$2:$M$30</c:f>
              <c:numCache>
                <c:formatCode>General</c:formatCode>
                <c:ptCount val="29"/>
                <c:pt idx="13">
                  <c:v>2</c:v>
                </c:pt>
              </c:numCache>
            </c:numRef>
          </c:val>
          <c:smooth val="0"/>
        </c:ser>
        <c:ser>
          <c:idx val="10"/>
          <c:order val="10"/>
          <c:tx>
            <c:strRef>
              <c:f>Ereignisse!$N$1</c:f>
              <c:strCache>
                <c:ptCount val="1"/>
                <c:pt idx="0">
                  <c:v> Radio KIT: Interview CWE (11.07)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Ereignisse!$N$2:$N$30</c:f>
              <c:numCache>
                <c:formatCode>General</c:formatCode>
                <c:ptCount val="29"/>
                <c:pt idx="20">
                  <c:v>1</c:v>
                </c:pt>
              </c:numCache>
            </c:numRef>
          </c:val>
          <c:smooth val="0"/>
        </c:ser>
        <c:ser>
          <c:idx val="11"/>
          <c:order val="11"/>
          <c:tx>
            <c:strRef>
              <c:f>Ereignisse!$O$1</c:f>
              <c:strCache>
                <c:ptCount val="1"/>
                <c:pt idx="0">
                  <c:v> Radio KIT: Interview CWE (12.07)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Ereignisse!$O$2:$O$30</c:f>
              <c:numCache>
                <c:formatCode>General</c:formatCode>
                <c:ptCount val="29"/>
                <c:pt idx="21">
                  <c:v>1</c:v>
                </c:pt>
              </c:numCache>
            </c:numRef>
          </c:val>
          <c:smooth val="0"/>
        </c:ser>
        <c:ser>
          <c:idx val="12"/>
          <c:order val="12"/>
          <c:tx>
            <c:strRef>
              <c:f>Ereignisse!$P$1</c:f>
              <c:strCache>
                <c:ptCount val="1"/>
                <c:pt idx="0">
                  <c:v> MAILING: KIT-Leitbildprojekt: Online-Debatte noch bis 19. Juli (12.07)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Ereignisse!$P$2:$P$30</c:f>
              <c:numCache>
                <c:formatCode>General</c:formatCode>
                <c:ptCount val="29"/>
                <c:pt idx="21">
                  <c:v>2</c:v>
                </c:pt>
              </c:numCache>
            </c:numRef>
          </c:val>
          <c:smooth val="0"/>
        </c:ser>
        <c:dLbls>
          <c:showLegendKey val="0"/>
          <c:showVal val="0"/>
          <c:showCatName val="0"/>
          <c:showSerName val="0"/>
          <c:showPercent val="0"/>
          <c:showBubbleSize val="0"/>
        </c:dLbls>
        <c:hiLowLines/>
        <c:marker val="1"/>
        <c:smooth val="0"/>
        <c:axId val="78384512"/>
        <c:axId val="78402688"/>
      </c:lineChart>
      <c:dateAx>
        <c:axId val="78384512"/>
        <c:scaling>
          <c:orientation val="minMax"/>
        </c:scaling>
        <c:delete val="0"/>
        <c:axPos val="b"/>
        <c:numFmt formatCode="dd/mm/yyyy" sourceLinked="1"/>
        <c:majorTickMark val="none"/>
        <c:minorTickMark val="none"/>
        <c:tickLblPos val="nextTo"/>
        <c:txPr>
          <a:bodyPr rot="-2700000"/>
          <a:lstStyle/>
          <a:p>
            <a:pPr>
              <a:defRPr sz="1000"/>
            </a:pPr>
            <a:endParaRPr lang="en-US"/>
          </a:p>
        </c:txPr>
        <c:crossAx val="78402688"/>
        <c:crosses val="autoZero"/>
        <c:auto val="1"/>
        <c:lblOffset val="100"/>
        <c:baseTimeUnit val="days"/>
      </c:dateAx>
      <c:valAx>
        <c:axId val="78402688"/>
        <c:scaling>
          <c:orientation val="minMax"/>
        </c:scaling>
        <c:delete val="0"/>
        <c:axPos val="l"/>
        <c:majorGridlines/>
        <c:title>
          <c:tx>
            <c:rich>
              <a:bodyPr/>
              <a:lstStyle/>
              <a:p>
                <a:pPr>
                  <a:defRPr sz="1000"/>
                </a:pPr>
                <a:r>
                  <a:rPr lang="de-DE" sz="1000"/>
                  <a:t>Anzahl</a:t>
                </a:r>
              </a:p>
            </c:rich>
          </c:tx>
          <c:layout/>
          <c:overlay val="0"/>
        </c:title>
        <c:numFmt formatCode="General" sourceLinked="1"/>
        <c:majorTickMark val="out"/>
        <c:minorTickMark val="none"/>
        <c:tickLblPos val="nextTo"/>
        <c:txPr>
          <a:bodyPr/>
          <a:lstStyle/>
          <a:p>
            <a:pPr>
              <a:defRPr sz="1000"/>
            </a:pPr>
            <a:endParaRPr lang="en-US"/>
          </a:p>
        </c:txPr>
        <c:crossAx val="78384512"/>
        <c:crosses val="autoZero"/>
        <c:crossBetween val="between"/>
      </c:valAx>
    </c:plotArea>
    <c:legend>
      <c:legendPos val="r"/>
      <c:legendEntry>
        <c:idx val="1"/>
        <c:txPr>
          <a:bodyPr/>
          <a:lstStyle/>
          <a:p>
            <a:pPr>
              <a:defRPr sz="1000"/>
            </a:pPr>
            <a:endParaRPr lang="en-US"/>
          </a:p>
        </c:txPr>
      </c:legendEntry>
      <c:layout>
        <c:manualLayout>
          <c:xMode val="edge"/>
          <c:yMode val="edge"/>
          <c:x val="0.66131191432396308"/>
          <c:y val="2.1305531253037795E-2"/>
          <c:w val="0.32797858099063015"/>
          <c:h val="0.95924078934577695"/>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1"/>
          <c:order val="0"/>
          <c:tx>
            <c:strRef>
              <c:f>'LIWC2007 Results'!$A$13</c:f>
              <c:strCache>
                <c:ptCount val="1"/>
                <c:pt idx="0">
                  <c:v>mitarbeiter</c:v>
                </c:pt>
              </c:strCache>
            </c:strRef>
          </c:tx>
          <c:explosion val="25"/>
          <c:dLbls>
            <c:dLbl>
              <c:idx val="3"/>
              <c:layout>
                <c:manualLayout>
                  <c:x val="1.5348317032874499E-3"/>
                  <c:y val="-1.7122996895373499E-2"/>
                </c:manualLayout>
              </c:layout>
              <c:showLegendKey val="0"/>
              <c:showVal val="0"/>
              <c:showCatName val="0"/>
              <c:showSerName val="0"/>
              <c:showPercent val="1"/>
              <c:showBubbleSize val="0"/>
            </c:dLbl>
            <c:txPr>
              <a:bodyPr/>
              <a:lstStyle/>
              <a:p>
                <a:pPr>
                  <a:defRPr sz="1600"/>
                </a:pPr>
                <a:endParaRPr lang="en-US"/>
              </a:p>
            </c:txPr>
            <c:showLegendKey val="0"/>
            <c:showVal val="0"/>
            <c:showCatName val="0"/>
            <c:showSerName val="0"/>
            <c:showPercent val="1"/>
            <c:showBubbleSize val="0"/>
            <c:showLeaderLines val="1"/>
          </c:dLbls>
          <c:cat>
            <c:strRef>
              <c:f>'LIWC2007 Results'!$B$11:$F$11</c:f>
              <c:strCache>
                <c:ptCount val="5"/>
                <c:pt idx="0">
                  <c:v>Sum Pos_Em</c:v>
                </c:pt>
                <c:pt idx="1">
                  <c:v>Sum Neg_Em</c:v>
                </c:pt>
                <c:pt idx="2">
                  <c:v>Sum Social</c:v>
                </c:pt>
                <c:pt idx="3">
                  <c:v>Sum Leisure</c:v>
                </c:pt>
                <c:pt idx="4">
                  <c:v>Sum Work</c:v>
                </c:pt>
              </c:strCache>
            </c:strRef>
          </c:cat>
          <c:val>
            <c:numRef>
              <c:f>'LIWC2007 Results'!$B$13:$F$13</c:f>
              <c:numCache>
                <c:formatCode>General</c:formatCode>
                <c:ptCount val="5"/>
                <c:pt idx="0">
                  <c:v>9.1399999999999988</c:v>
                </c:pt>
                <c:pt idx="1">
                  <c:v>1.45</c:v>
                </c:pt>
                <c:pt idx="2">
                  <c:v>12.58</c:v>
                </c:pt>
                <c:pt idx="3">
                  <c:v>2.2999999999999998</c:v>
                </c:pt>
                <c:pt idx="4">
                  <c:v>23.05</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rtl="0">
            <a:defRPr/>
          </a:pPr>
          <a:endParaRPr lang="en-US"/>
        </a:p>
      </c:txPr>
    </c:legend>
    <c:plotVisOnly val="1"/>
    <c:dispBlanksAs val="zero"/>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3"/>
          <c:order val="0"/>
          <c:tx>
            <c:strRef>
              <c:f>'LIWC2007 Results'!$A$15</c:f>
              <c:strCache>
                <c:ptCount val="1"/>
                <c:pt idx="0">
                  <c:v>prof</c:v>
                </c:pt>
              </c:strCache>
            </c:strRef>
          </c:tx>
          <c:explosion val="25"/>
          <c:dLbls>
            <c:dLbl>
              <c:idx val="3"/>
              <c:layout>
                <c:manualLayout>
                  <c:x val="1.1636867856976499E-2"/>
                  <c:y val="-9.6747762677224843E-3"/>
                </c:manualLayout>
              </c:layout>
              <c:showLegendKey val="0"/>
              <c:showVal val="0"/>
              <c:showCatName val="0"/>
              <c:showSerName val="0"/>
              <c:showPercent val="1"/>
              <c:showBubbleSize val="0"/>
            </c:dLbl>
            <c:txPr>
              <a:bodyPr/>
              <a:lstStyle/>
              <a:p>
                <a:pPr>
                  <a:defRPr sz="1600"/>
                </a:pPr>
                <a:endParaRPr lang="en-US"/>
              </a:p>
            </c:txPr>
            <c:showLegendKey val="0"/>
            <c:showVal val="0"/>
            <c:showCatName val="0"/>
            <c:showSerName val="0"/>
            <c:showPercent val="1"/>
            <c:showBubbleSize val="0"/>
            <c:showLeaderLines val="1"/>
          </c:dLbls>
          <c:cat>
            <c:strRef>
              <c:f>'LIWC2007 Results'!$B$11:$F$11</c:f>
              <c:strCache>
                <c:ptCount val="5"/>
                <c:pt idx="0">
                  <c:v>Sum Pos_Em</c:v>
                </c:pt>
                <c:pt idx="1">
                  <c:v>Sum Neg_Em</c:v>
                </c:pt>
                <c:pt idx="2">
                  <c:v>Sum Social</c:v>
                </c:pt>
                <c:pt idx="3">
                  <c:v>Sum Leisure</c:v>
                </c:pt>
                <c:pt idx="4">
                  <c:v>Sum Work</c:v>
                </c:pt>
              </c:strCache>
            </c:strRef>
          </c:cat>
          <c:val>
            <c:numRef>
              <c:f>'LIWC2007 Results'!$B$15:$F$15</c:f>
              <c:numCache>
                <c:formatCode>General</c:formatCode>
                <c:ptCount val="5"/>
                <c:pt idx="0">
                  <c:v>10.729999999999999</c:v>
                </c:pt>
                <c:pt idx="1">
                  <c:v>1.26</c:v>
                </c:pt>
                <c:pt idx="2">
                  <c:v>14.53</c:v>
                </c:pt>
                <c:pt idx="3">
                  <c:v>3.58</c:v>
                </c:pt>
                <c:pt idx="4">
                  <c:v>19.579999999999988</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zero"/>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2"/>
          <c:order val="0"/>
          <c:tx>
            <c:strRef>
              <c:f>'LIWC2007 Results'!$A$14</c:f>
              <c:strCache>
                <c:ptCount val="1"/>
                <c:pt idx="0">
                  <c:v>praesenz</c:v>
                </c:pt>
              </c:strCache>
            </c:strRef>
          </c:tx>
          <c:explosion val="25"/>
          <c:dLbls>
            <c:dLbl>
              <c:idx val="3"/>
              <c:layout>
                <c:manualLayout>
                  <c:x val="-2.8210743161154104E-2"/>
                  <c:y val="2.4034003403645204E-3"/>
                </c:manualLayout>
              </c:layout>
              <c:showLegendKey val="0"/>
              <c:showVal val="0"/>
              <c:showCatName val="0"/>
              <c:showSerName val="0"/>
              <c:showPercent val="1"/>
              <c:showBubbleSize val="0"/>
            </c:dLbl>
            <c:txPr>
              <a:bodyPr/>
              <a:lstStyle/>
              <a:p>
                <a:pPr>
                  <a:defRPr sz="1600"/>
                </a:pPr>
                <a:endParaRPr lang="en-US"/>
              </a:p>
            </c:txPr>
            <c:showLegendKey val="0"/>
            <c:showVal val="0"/>
            <c:showCatName val="0"/>
            <c:showSerName val="0"/>
            <c:showPercent val="1"/>
            <c:showBubbleSize val="0"/>
            <c:showLeaderLines val="1"/>
          </c:dLbls>
          <c:cat>
            <c:strRef>
              <c:f>'LIWC2007 Results'!$B$11:$F$11</c:f>
              <c:strCache>
                <c:ptCount val="5"/>
                <c:pt idx="0">
                  <c:v>Sum Pos_Em</c:v>
                </c:pt>
                <c:pt idx="1">
                  <c:v>Sum Neg_Em</c:v>
                </c:pt>
                <c:pt idx="2">
                  <c:v>Sum Social</c:v>
                </c:pt>
                <c:pt idx="3">
                  <c:v>Sum Leisure</c:v>
                </c:pt>
                <c:pt idx="4">
                  <c:v>Sum Work</c:v>
                </c:pt>
              </c:strCache>
            </c:strRef>
          </c:cat>
          <c:val>
            <c:numRef>
              <c:f>'LIWC2007 Results'!$B$14:$F$14</c:f>
              <c:numCache>
                <c:formatCode>General</c:formatCode>
                <c:ptCount val="5"/>
                <c:pt idx="0">
                  <c:v>13.5</c:v>
                </c:pt>
                <c:pt idx="1">
                  <c:v>1.01</c:v>
                </c:pt>
                <c:pt idx="2">
                  <c:v>12</c:v>
                </c:pt>
                <c:pt idx="3">
                  <c:v>4.4300000000000006</c:v>
                </c:pt>
                <c:pt idx="4">
                  <c:v>33.260000000000005</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rtl="0">
            <a:defRPr/>
          </a:pPr>
          <a:endParaRPr lang="en-US"/>
        </a:p>
      </c:txPr>
    </c:legend>
    <c:plotVisOnly val="1"/>
    <c:dispBlanksAs val="zero"/>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chemeClr val="tx2"/>
            </a:solidFill>
          </c:spPr>
          <c:invertIfNegative val="0"/>
          <c:cat>
            <c:strRef>
              <c:f>Overview!$D$5:$D$13</c:f>
              <c:strCache>
                <c:ptCount val="9"/>
                <c:pt idx="0">
                  <c:v>Internationalität</c:v>
                </c:pt>
                <c:pt idx="1">
                  <c:v>Innovation</c:v>
                </c:pt>
                <c:pt idx="2">
                  <c:v>andere</c:v>
                </c:pt>
                <c:pt idx="3">
                  <c:v>Kooperation</c:v>
                </c:pt>
                <c:pt idx="4">
                  <c:v>Freies Denken</c:v>
                </c:pt>
                <c:pt idx="5">
                  <c:v>Bekanntheit/ Ruf</c:v>
                </c:pt>
                <c:pt idx="6">
                  <c:v>Intern/ KIT</c:v>
                </c:pt>
                <c:pt idx="7">
                  <c:v>Forschung</c:v>
                </c:pt>
                <c:pt idx="8">
                  <c:v>Lehre</c:v>
                </c:pt>
              </c:strCache>
            </c:strRef>
          </c:cat>
          <c:val>
            <c:numRef>
              <c:f>Overview!$C$5:$C$13</c:f>
              <c:numCache>
                <c:formatCode>0%</c:formatCode>
                <c:ptCount val="9"/>
                <c:pt idx="0">
                  <c:v>0.1</c:v>
                </c:pt>
                <c:pt idx="1">
                  <c:v>0.14000000000000001</c:v>
                </c:pt>
                <c:pt idx="2">
                  <c:v>0.18000000000000002</c:v>
                </c:pt>
                <c:pt idx="3">
                  <c:v>0.18000000000000002</c:v>
                </c:pt>
                <c:pt idx="4">
                  <c:v>0.22</c:v>
                </c:pt>
                <c:pt idx="5">
                  <c:v>0.38000000000000006</c:v>
                </c:pt>
                <c:pt idx="6">
                  <c:v>0.46</c:v>
                </c:pt>
                <c:pt idx="7">
                  <c:v>0.56000000000000005</c:v>
                </c:pt>
                <c:pt idx="8">
                  <c:v>0.8600000000000001</c:v>
                </c:pt>
              </c:numCache>
            </c:numRef>
          </c:val>
        </c:ser>
        <c:dLbls>
          <c:showLegendKey val="0"/>
          <c:showVal val="0"/>
          <c:showCatName val="0"/>
          <c:showSerName val="0"/>
          <c:showPercent val="0"/>
          <c:showBubbleSize val="0"/>
        </c:dLbls>
        <c:gapWidth val="150"/>
        <c:axId val="24987520"/>
        <c:axId val="24989056"/>
      </c:barChart>
      <c:catAx>
        <c:axId val="24987520"/>
        <c:scaling>
          <c:orientation val="minMax"/>
        </c:scaling>
        <c:delete val="0"/>
        <c:axPos val="l"/>
        <c:majorTickMark val="out"/>
        <c:minorTickMark val="none"/>
        <c:tickLblPos val="nextTo"/>
        <c:txPr>
          <a:bodyPr/>
          <a:lstStyle/>
          <a:p>
            <a:pPr>
              <a:defRPr sz="1000"/>
            </a:pPr>
            <a:endParaRPr lang="en-US"/>
          </a:p>
        </c:txPr>
        <c:crossAx val="24989056"/>
        <c:crosses val="autoZero"/>
        <c:auto val="1"/>
        <c:lblAlgn val="ctr"/>
        <c:lblOffset val="100"/>
        <c:noMultiLvlLbl val="0"/>
      </c:catAx>
      <c:valAx>
        <c:axId val="24989056"/>
        <c:scaling>
          <c:orientation val="minMax"/>
        </c:scaling>
        <c:delete val="0"/>
        <c:axPos val="b"/>
        <c:majorGridlines/>
        <c:numFmt formatCode="0%" sourceLinked="1"/>
        <c:majorTickMark val="out"/>
        <c:minorTickMark val="none"/>
        <c:tickLblPos val="nextTo"/>
        <c:crossAx val="24987520"/>
        <c:crosses val="autoZero"/>
        <c:crossBetween val="between"/>
      </c:valAx>
    </c:plotArea>
    <c:plotVisOnly val="1"/>
    <c:dispBlanksAs val="gap"/>
    <c:showDLblsOverMax val="0"/>
  </c:chart>
  <c:txPr>
    <a:bodyPr/>
    <a:lstStyle/>
    <a:p>
      <a:pPr>
        <a:defRPr>
          <a:latin typeface="Courier New" pitchFamily="49" charset="0"/>
          <a:cs typeface="Courier New" pitchFamily="49"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chemeClr val="accent2">
                <a:lumMod val="50000"/>
              </a:schemeClr>
            </a:solidFill>
          </c:spPr>
          <c:invertIfNegative val="0"/>
          <c:cat>
            <c:strRef>
              <c:f>Overview!$G$5:$G$16</c:f>
              <c:strCache>
                <c:ptCount val="12"/>
                <c:pt idx="0">
                  <c:v>Innovation</c:v>
                </c:pt>
                <c:pt idx="1">
                  <c:v>Internationalität</c:v>
                </c:pt>
                <c:pt idx="2">
                  <c:v>Interdisziplinarität</c:v>
                </c:pt>
                <c:pt idx="3">
                  <c:v>Diversität</c:v>
                </c:pt>
                <c:pt idx="4">
                  <c:v>Lehre</c:v>
                </c:pt>
                <c:pt idx="5">
                  <c:v>Wertorientierung</c:v>
                </c:pt>
                <c:pt idx="6">
                  <c:v>Größe</c:v>
                </c:pt>
                <c:pt idx="7">
                  <c:v>Kooperation</c:v>
                </c:pt>
                <c:pt idx="8">
                  <c:v>Bekanntheit/ Ruf</c:v>
                </c:pt>
                <c:pt idx="9">
                  <c:v>Infrastruktur</c:v>
                </c:pt>
                <c:pt idx="10">
                  <c:v>Intern/ KIT</c:v>
                </c:pt>
                <c:pt idx="11">
                  <c:v>Forschung</c:v>
                </c:pt>
              </c:strCache>
            </c:strRef>
          </c:cat>
          <c:val>
            <c:numRef>
              <c:f>Overview!$F$5:$F$16</c:f>
              <c:numCache>
                <c:formatCode>0%</c:formatCode>
                <c:ptCount val="12"/>
                <c:pt idx="0">
                  <c:v>4.0000000000000008E-2</c:v>
                </c:pt>
                <c:pt idx="1">
                  <c:v>6.0000000000000005E-2</c:v>
                </c:pt>
                <c:pt idx="2">
                  <c:v>8.0000000000000016E-2</c:v>
                </c:pt>
                <c:pt idx="3">
                  <c:v>0.1</c:v>
                </c:pt>
                <c:pt idx="4">
                  <c:v>0.16</c:v>
                </c:pt>
                <c:pt idx="5">
                  <c:v>0.18000000000000002</c:v>
                </c:pt>
                <c:pt idx="6">
                  <c:v>0.24000000000000002</c:v>
                </c:pt>
                <c:pt idx="7">
                  <c:v>0.24000000000000002</c:v>
                </c:pt>
                <c:pt idx="8">
                  <c:v>0.30000000000000004</c:v>
                </c:pt>
                <c:pt idx="9">
                  <c:v>0.30000000000000004</c:v>
                </c:pt>
                <c:pt idx="10">
                  <c:v>0.42000000000000004</c:v>
                </c:pt>
                <c:pt idx="11">
                  <c:v>0.68</c:v>
                </c:pt>
              </c:numCache>
            </c:numRef>
          </c:val>
        </c:ser>
        <c:dLbls>
          <c:showLegendKey val="0"/>
          <c:showVal val="0"/>
          <c:showCatName val="0"/>
          <c:showSerName val="0"/>
          <c:showPercent val="0"/>
          <c:showBubbleSize val="0"/>
        </c:dLbls>
        <c:gapWidth val="150"/>
        <c:axId val="25009152"/>
        <c:axId val="25019136"/>
      </c:barChart>
      <c:catAx>
        <c:axId val="25009152"/>
        <c:scaling>
          <c:orientation val="minMax"/>
        </c:scaling>
        <c:delete val="0"/>
        <c:axPos val="l"/>
        <c:majorTickMark val="out"/>
        <c:minorTickMark val="none"/>
        <c:tickLblPos val="nextTo"/>
        <c:txPr>
          <a:bodyPr/>
          <a:lstStyle/>
          <a:p>
            <a:pPr>
              <a:defRPr sz="1000">
                <a:latin typeface="Courier New" pitchFamily="49" charset="0"/>
                <a:cs typeface="Courier New" pitchFamily="49" charset="0"/>
              </a:defRPr>
            </a:pPr>
            <a:endParaRPr lang="en-US"/>
          </a:p>
        </c:txPr>
        <c:crossAx val="25019136"/>
        <c:crosses val="autoZero"/>
        <c:auto val="1"/>
        <c:lblAlgn val="ctr"/>
        <c:lblOffset val="100"/>
        <c:noMultiLvlLbl val="0"/>
      </c:catAx>
      <c:valAx>
        <c:axId val="25019136"/>
        <c:scaling>
          <c:orientation val="minMax"/>
          <c:max val="1"/>
        </c:scaling>
        <c:delete val="0"/>
        <c:axPos val="b"/>
        <c:majorGridlines/>
        <c:numFmt formatCode="0%" sourceLinked="1"/>
        <c:majorTickMark val="out"/>
        <c:minorTickMark val="none"/>
        <c:tickLblPos val="nextTo"/>
        <c:crossAx val="2500915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sz="1800"/>
            </a:pPr>
            <a:r>
              <a:rPr lang="de-DE" sz="1800"/>
              <a:t>Durchschnittliche Besuchszeit (in Sekunden)</a:t>
            </a:r>
          </a:p>
        </c:rich>
      </c:tx>
      <c:layout>
        <c:manualLayout>
          <c:xMode val="edge"/>
          <c:yMode val="edge"/>
          <c:x val="7.9464129483814497E-2"/>
          <c:y val="1.8863701077955704E-2"/>
        </c:manualLayout>
      </c:layout>
      <c:overlay val="0"/>
    </c:title>
    <c:autoTitleDeleted val="0"/>
    <c:plotArea>
      <c:layout>
        <c:manualLayout>
          <c:layoutTarget val="inner"/>
          <c:xMode val="edge"/>
          <c:yMode val="edge"/>
          <c:x val="8.5681758530183713E-2"/>
          <c:y val="0.12421419647267402"/>
          <c:w val="0.55748742344706892"/>
          <c:h val="0.69524804602376811"/>
        </c:manualLayout>
      </c:layout>
      <c:lineChart>
        <c:grouping val="standard"/>
        <c:varyColors val="0"/>
        <c:ser>
          <c:idx val="13"/>
          <c:order val="13"/>
          <c:tx>
            <c:strRef>
              <c:f>'Piwik-Kernmetriken'!$G$1</c:f>
              <c:strCache>
                <c:ptCount val="1"/>
                <c:pt idx="0">
                  <c:v>Durchschnittliche Besuchszeit (in Sekunden)</c:v>
                </c:pt>
              </c:strCache>
            </c:strRef>
          </c:tx>
          <c:spPr>
            <a:ln>
              <a:solidFill>
                <a:schemeClr val="accent5">
                  <a:lumMod val="75000"/>
                </a:schemeClr>
              </a:solidFill>
            </a:ln>
          </c:spPr>
          <c:marker>
            <c:spPr>
              <a:ln>
                <a:solidFill>
                  <a:schemeClr val="accent5">
                    <a:lumMod val="75000"/>
                  </a:schemeClr>
                </a:solidFill>
              </a:ln>
            </c:spPr>
          </c:marker>
          <c:cat>
            <c:numRef>
              <c:f>'Piwik-Kernmetriken'!$A$2:$A$30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'Piwik-Kernmetriken'!$G$2:$G$30</c:f>
              <c:numCache>
                <c:formatCode>General</c:formatCode>
                <c:ptCount val="29"/>
                <c:pt idx="0">
                  <c:v>278</c:v>
                </c:pt>
                <c:pt idx="1">
                  <c:v>310</c:v>
                </c:pt>
                <c:pt idx="2">
                  <c:v>158</c:v>
                </c:pt>
                <c:pt idx="3">
                  <c:v>768</c:v>
                </c:pt>
                <c:pt idx="4">
                  <c:v>588</c:v>
                </c:pt>
                <c:pt idx="5">
                  <c:v>753</c:v>
                </c:pt>
                <c:pt idx="6">
                  <c:v>648</c:v>
                </c:pt>
                <c:pt idx="7">
                  <c:v>528</c:v>
                </c:pt>
                <c:pt idx="8">
                  <c:v>291</c:v>
                </c:pt>
                <c:pt idx="9">
                  <c:v>314</c:v>
                </c:pt>
                <c:pt idx="10">
                  <c:v>504</c:v>
                </c:pt>
                <c:pt idx="11">
                  <c:v>593</c:v>
                </c:pt>
                <c:pt idx="12">
                  <c:v>770</c:v>
                </c:pt>
                <c:pt idx="13">
                  <c:v>470</c:v>
                </c:pt>
                <c:pt idx="14">
                  <c:v>585</c:v>
                </c:pt>
                <c:pt idx="15">
                  <c:v>374</c:v>
                </c:pt>
                <c:pt idx="16">
                  <c:v>306</c:v>
                </c:pt>
                <c:pt idx="17">
                  <c:v>701</c:v>
                </c:pt>
                <c:pt idx="18">
                  <c:v>658</c:v>
                </c:pt>
                <c:pt idx="19">
                  <c:v>664</c:v>
                </c:pt>
                <c:pt idx="20">
                  <c:v>716</c:v>
                </c:pt>
                <c:pt idx="21">
                  <c:v>465</c:v>
                </c:pt>
                <c:pt idx="22">
                  <c:v>358</c:v>
                </c:pt>
                <c:pt idx="23">
                  <c:v>311</c:v>
                </c:pt>
                <c:pt idx="24">
                  <c:v>568</c:v>
                </c:pt>
                <c:pt idx="25">
                  <c:v>532</c:v>
                </c:pt>
                <c:pt idx="26">
                  <c:v>740</c:v>
                </c:pt>
                <c:pt idx="27">
                  <c:v>768</c:v>
                </c:pt>
                <c:pt idx="28">
                  <c:v>725</c:v>
                </c:pt>
              </c:numCache>
            </c:numRef>
          </c:val>
          <c:smooth val="0"/>
        </c:ser>
        <c:ser>
          <c:idx val="0"/>
          <c:order val="0"/>
          <c:tx>
            <c:strRef>
              <c:f>Ereignisse!$D$1</c:f>
              <c:strCache>
                <c:ptCount val="1"/>
                <c:pt idx="0">
                  <c:v> START Online-Debatte (24.06)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Ereignisse!$D$2:$D$30</c:f>
              <c:numCache>
                <c:formatCode>General</c:formatCode>
                <c:ptCount val="29"/>
              </c:numCache>
            </c:numRef>
          </c:val>
          <c:smooth val="0"/>
        </c:ser>
        <c:ser>
          <c:idx val="1"/>
          <c:order val="1"/>
          <c:tx>
            <c:strRef>
              <c:f>Ereignisse!$E$1</c:f>
              <c:strCache>
                <c:ptCount val="1"/>
                <c:pt idx="0">
                  <c:v> Info'veranstaltung: Campus Nord (24.06)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Ereignisse!$E$2:$E$30</c:f>
              <c:numCache>
                <c:formatCode>General</c:formatCode>
                <c:ptCount val="29"/>
                <c:pt idx="3">
                  <c:v>1</c:v>
                </c:pt>
              </c:numCache>
            </c:numRef>
          </c:val>
          <c:smooth val="0"/>
        </c:ser>
        <c:ser>
          <c:idx val="2"/>
          <c:order val="2"/>
          <c:tx>
            <c:strRef>
              <c:f>Ereignisse!$F$1</c:f>
              <c:strCache>
                <c:ptCount val="1"/>
                <c:pt idx="0">
                  <c:v> Info'veranstaltung: Campus Süd (25.06)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Ereignisse!$F$2:$F$30</c:f>
              <c:numCache>
                <c:formatCode>General</c:formatCode>
                <c:ptCount val="29"/>
                <c:pt idx="4">
                  <c:v>1</c:v>
                </c:pt>
              </c:numCache>
            </c:numRef>
          </c:val>
          <c:smooth val="0"/>
        </c:ser>
        <c:ser>
          <c:idx val="3"/>
          <c:order val="3"/>
          <c:tx>
            <c:strRef>
              <c:f>Ereignisse!$G$1</c:f>
              <c:strCache>
                <c:ptCount val="1"/>
                <c:pt idx="0">
                  <c:v> MAILING: KIT.Intranews (25.06)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Ereignisse!$G$2:$G$30</c:f>
              <c:numCache>
                <c:formatCode>General</c:formatCode>
                <c:ptCount val="29"/>
                <c:pt idx="4">
                  <c:v>2</c:v>
                </c:pt>
              </c:numCache>
            </c:numRef>
          </c:val>
          <c:smooth val="0"/>
        </c:ser>
        <c:ser>
          <c:idx val="4"/>
          <c:order val="4"/>
          <c:tx>
            <c:strRef>
              <c:f>Ereignisse!$H$1</c:f>
              <c:strCache>
                <c:ptCount val="1"/>
                <c:pt idx="0">
                  <c:v> Info'stand: KIT-Sommerfest (27.06)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Ereignisse!$H$2:$H$30</c:f>
              <c:numCache>
                <c:formatCode>General</c:formatCode>
                <c:ptCount val="29"/>
                <c:pt idx="6">
                  <c:v>1</c:v>
                </c:pt>
              </c:numCache>
            </c:numRef>
          </c:val>
          <c:smooth val="0"/>
        </c:ser>
        <c:ser>
          <c:idx val="5"/>
          <c:order val="5"/>
          <c:tx>
            <c:strRef>
              <c:f>Ereignisse!$I$1</c:f>
              <c:strCache>
                <c:ptCount val="1"/>
                <c:pt idx="0">
                  <c:v> MAILING: Leitbild-Infoveranstaltungen am 3.7. und 4.7. (28.06)</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Ereignisse!$I$2:$I$30</c:f>
              <c:numCache>
                <c:formatCode>General</c:formatCode>
                <c:ptCount val="29"/>
                <c:pt idx="7">
                  <c:v>1</c:v>
                </c:pt>
              </c:numCache>
            </c:numRef>
          </c:val>
          <c:smooth val="0"/>
        </c:ser>
        <c:ser>
          <c:idx val="6"/>
          <c:order val="6"/>
          <c:tx>
            <c:strRef>
              <c:f>Ereignisse!$J$1</c:f>
              <c:strCache>
                <c:ptCount val="1"/>
                <c:pt idx="0">
                  <c:v> Info'veranstaltung: Campus Süd (03.07)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Ereignisse!$J$2:$J$30</c:f>
              <c:numCache>
                <c:formatCode>General</c:formatCode>
                <c:ptCount val="29"/>
                <c:pt idx="12">
                  <c:v>1</c:v>
                </c:pt>
              </c:numCache>
            </c:numRef>
          </c:val>
          <c:smooth val="0"/>
        </c:ser>
        <c:ser>
          <c:idx val="7"/>
          <c:order val="7"/>
          <c:tx>
            <c:strRef>
              <c:f>Ereignisse!$K$1</c:f>
              <c:strCache>
                <c:ptCount val="1"/>
                <c:pt idx="0">
                  <c:v> Info'stand: Mensa/Campus Süd (03.07)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Ereignisse!$K$2:$K$30</c:f>
              <c:numCache>
                <c:formatCode>General</c:formatCode>
                <c:ptCount val="29"/>
                <c:pt idx="12">
                  <c:v>2</c:v>
                </c:pt>
              </c:numCache>
            </c:numRef>
          </c:val>
          <c:smooth val="0"/>
        </c:ser>
        <c:ser>
          <c:idx val="8"/>
          <c:order val="8"/>
          <c:tx>
            <c:strRef>
              <c:f>Ereignisse!$L$1</c:f>
              <c:strCache>
                <c:ptCount val="1"/>
                <c:pt idx="0">
                  <c:v> Info'veranstaltung: Campus Nord (04.07)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Ereignisse!$L$2:$L$30</c:f>
              <c:numCache>
                <c:formatCode>General</c:formatCode>
                <c:ptCount val="29"/>
                <c:pt idx="13">
                  <c:v>1</c:v>
                </c:pt>
              </c:numCache>
            </c:numRef>
          </c:val>
          <c:smooth val="0"/>
        </c:ser>
        <c:ser>
          <c:idx val="9"/>
          <c:order val="9"/>
          <c:tx>
            <c:strRef>
              <c:f>Ereignisse!$M$1</c:f>
              <c:strCache>
                <c:ptCount val="1"/>
                <c:pt idx="0">
                  <c:v> Info'stand: Kantine/Campus Nord (04.07)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Ereignisse!$M$2:$M$30</c:f>
              <c:numCache>
                <c:formatCode>General</c:formatCode>
                <c:ptCount val="29"/>
                <c:pt idx="13">
                  <c:v>2</c:v>
                </c:pt>
              </c:numCache>
            </c:numRef>
          </c:val>
          <c:smooth val="0"/>
        </c:ser>
        <c:ser>
          <c:idx val="10"/>
          <c:order val="10"/>
          <c:tx>
            <c:strRef>
              <c:f>Ereignisse!$N$1</c:f>
              <c:strCache>
                <c:ptCount val="1"/>
                <c:pt idx="0">
                  <c:v> Radio KIT: Interview CWE (11.07)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Ereignisse!$N$2:$N$30</c:f>
              <c:numCache>
                <c:formatCode>General</c:formatCode>
                <c:ptCount val="29"/>
                <c:pt idx="20">
                  <c:v>1</c:v>
                </c:pt>
              </c:numCache>
            </c:numRef>
          </c:val>
          <c:smooth val="0"/>
        </c:ser>
        <c:ser>
          <c:idx val="11"/>
          <c:order val="11"/>
          <c:tx>
            <c:strRef>
              <c:f>Ereignisse!$O$1</c:f>
              <c:strCache>
                <c:ptCount val="1"/>
                <c:pt idx="0">
                  <c:v> Radio KIT: Interview CWE (12.07)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Ereignisse!$O$2:$O$30</c:f>
              <c:numCache>
                <c:formatCode>General</c:formatCode>
                <c:ptCount val="29"/>
                <c:pt idx="21">
                  <c:v>1</c:v>
                </c:pt>
              </c:numCache>
            </c:numRef>
          </c:val>
          <c:smooth val="0"/>
        </c:ser>
        <c:ser>
          <c:idx val="12"/>
          <c:order val="12"/>
          <c:tx>
            <c:strRef>
              <c:f>Ereignisse!$P$1</c:f>
              <c:strCache>
                <c:ptCount val="1"/>
                <c:pt idx="0">
                  <c:v> MAILING: KIT-Leitbildprojekt: Online-Debatte noch bis 19. Juli (12.07)</c:v>
                </c:pt>
              </c:strCache>
            </c:strRef>
          </c:tx>
          <c:cat>
            <c:numRef>
              <c:f>Ereignisse!$A$2:$A$30</c:f>
              <c:numCache>
                <c:formatCode>dd/mm/yyyy</c:formatCode>
                <c:ptCount val="29"/>
                <c:pt idx="0">
                  <c:v>41446</c:v>
                </c:pt>
                <c:pt idx="1">
                  <c:v>41447</c:v>
                </c:pt>
                <c:pt idx="2">
                  <c:v>41448</c:v>
                </c:pt>
                <c:pt idx="3">
                  <c:v>41449</c:v>
                </c:pt>
                <c:pt idx="4">
                  <c:v>41450</c:v>
                </c:pt>
                <c:pt idx="5">
                  <c:v>41451</c:v>
                </c:pt>
                <c:pt idx="6">
                  <c:v>41452</c:v>
                </c:pt>
                <c:pt idx="7">
                  <c:v>41453</c:v>
                </c:pt>
                <c:pt idx="8">
                  <c:v>41454</c:v>
                </c:pt>
                <c:pt idx="9">
                  <c:v>41455</c:v>
                </c:pt>
                <c:pt idx="10">
                  <c:v>41456</c:v>
                </c:pt>
                <c:pt idx="11">
                  <c:v>41457</c:v>
                </c:pt>
                <c:pt idx="12">
                  <c:v>41458</c:v>
                </c:pt>
                <c:pt idx="13">
                  <c:v>41459</c:v>
                </c:pt>
                <c:pt idx="14">
                  <c:v>41460</c:v>
                </c:pt>
                <c:pt idx="15">
                  <c:v>41461</c:v>
                </c:pt>
                <c:pt idx="16">
                  <c:v>41462</c:v>
                </c:pt>
                <c:pt idx="17">
                  <c:v>41463</c:v>
                </c:pt>
                <c:pt idx="18">
                  <c:v>41464</c:v>
                </c:pt>
                <c:pt idx="19">
                  <c:v>41465</c:v>
                </c:pt>
                <c:pt idx="20">
                  <c:v>41466</c:v>
                </c:pt>
                <c:pt idx="21">
                  <c:v>41467</c:v>
                </c:pt>
                <c:pt idx="22">
                  <c:v>41468</c:v>
                </c:pt>
                <c:pt idx="23">
                  <c:v>41469</c:v>
                </c:pt>
                <c:pt idx="24">
                  <c:v>41470</c:v>
                </c:pt>
                <c:pt idx="25">
                  <c:v>41471</c:v>
                </c:pt>
                <c:pt idx="26">
                  <c:v>41472</c:v>
                </c:pt>
                <c:pt idx="27">
                  <c:v>41473</c:v>
                </c:pt>
                <c:pt idx="28">
                  <c:v>41474</c:v>
                </c:pt>
              </c:numCache>
            </c:numRef>
          </c:cat>
          <c:val>
            <c:numRef>
              <c:f>Ereignisse!$P$2:$P$30</c:f>
              <c:numCache>
                <c:formatCode>General</c:formatCode>
                <c:ptCount val="29"/>
                <c:pt idx="21">
                  <c:v>2</c:v>
                </c:pt>
              </c:numCache>
            </c:numRef>
          </c:val>
          <c:smooth val="0"/>
        </c:ser>
        <c:dLbls>
          <c:showLegendKey val="0"/>
          <c:showVal val="0"/>
          <c:showCatName val="0"/>
          <c:showSerName val="0"/>
          <c:showPercent val="0"/>
          <c:showBubbleSize val="0"/>
        </c:dLbls>
        <c:hiLowLines/>
        <c:marker val="1"/>
        <c:smooth val="0"/>
        <c:axId val="78581120"/>
        <c:axId val="78591104"/>
      </c:lineChart>
      <c:dateAx>
        <c:axId val="78581120"/>
        <c:scaling>
          <c:orientation val="minMax"/>
        </c:scaling>
        <c:delete val="0"/>
        <c:axPos val="b"/>
        <c:numFmt formatCode="dd/mm/yyyy" sourceLinked="1"/>
        <c:majorTickMark val="none"/>
        <c:minorTickMark val="none"/>
        <c:tickLblPos val="nextTo"/>
        <c:txPr>
          <a:bodyPr rot="-2700000" vert="horz"/>
          <a:lstStyle/>
          <a:p>
            <a:pPr>
              <a:defRPr sz="1000"/>
            </a:pPr>
            <a:endParaRPr lang="en-US"/>
          </a:p>
        </c:txPr>
        <c:crossAx val="78591104"/>
        <c:crosses val="autoZero"/>
        <c:auto val="1"/>
        <c:lblOffset val="100"/>
        <c:baseTimeUnit val="days"/>
      </c:dateAx>
      <c:valAx>
        <c:axId val="78591104"/>
        <c:scaling>
          <c:orientation val="minMax"/>
        </c:scaling>
        <c:delete val="0"/>
        <c:axPos val="l"/>
        <c:majorGridlines/>
        <c:title>
          <c:tx>
            <c:rich>
              <a:bodyPr/>
              <a:lstStyle/>
              <a:p>
                <a:pPr>
                  <a:defRPr/>
                </a:pPr>
                <a:r>
                  <a:rPr lang="de-DE"/>
                  <a:t>Sekunden</a:t>
                </a:r>
              </a:p>
            </c:rich>
          </c:tx>
          <c:layout/>
          <c:overlay val="0"/>
        </c:title>
        <c:numFmt formatCode="General" sourceLinked="1"/>
        <c:majorTickMark val="out"/>
        <c:minorTickMark val="none"/>
        <c:tickLblPos val="nextTo"/>
        <c:txPr>
          <a:bodyPr/>
          <a:lstStyle/>
          <a:p>
            <a:pPr>
              <a:defRPr sz="1000"/>
            </a:pPr>
            <a:endParaRPr lang="en-US"/>
          </a:p>
        </c:txPr>
        <c:crossAx val="78581120"/>
        <c:crosses val="autoZero"/>
        <c:crossBetween val="between"/>
      </c:valAx>
    </c:plotArea>
    <c:legend>
      <c:legendPos val="r"/>
      <c:legendEntry>
        <c:idx val="1"/>
        <c:txPr>
          <a:bodyPr/>
          <a:lstStyle/>
          <a:p>
            <a:pPr>
              <a:defRPr sz="1000"/>
            </a:pPr>
            <a:endParaRPr lang="en-US"/>
          </a:p>
        </c:txPr>
      </c:legendEntry>
      <c:layout>
        <c:manualLayout>
          <c:xMode val="edge"/>
          <c:yMode val="edge"/>
          <c:x val="0.6506024096385552"/>
          <c:y val="6.6151483386558199E-3"/>
          <c:w val="0.33868808567603703"/>
          <c:h val="0.99172326369420505"/>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doughnutChart>
        <c:varyColors val="1"/>
        <c:ser>
          <c:idx val="0"/>
          <c:order val="0"/>
          <c:dLbls>
            <c:showLegendKey val="0"/>
            <c:showVal val="0"/>
            <c:showCatName val="0"/>
            <c:showSerName val="0"/>
            <c:showPercent val="1"/>
            <c:showBubbleSize val="0"/>
            <c:showLeaderLines val="1"/>
          </c:dLbls>
          <c:cat>
            <c:strRef>
              <c:f>userout!$P$4:$P$6</c:f>
              <c:strCache>
                <c:ptCount val="3"/>
                <c:pt idx="0">
                  <c:v>männlich</c:v>
                </c:pt>
                <c:pt idx="1">
                  <c:v>weiblich</c:v>
                </c:pt>
                <c:pt idx="2">
                  <c:v>k.A.</c:v>
                </c:pt>
              </c:strCache>
            </c:strRef>
          </c:cat>
          <c:val>
            <c:numRef>
              <c:f>userout!$R$4:$R$6</c:f>
              <c:numCache>
                <c:formatCode>General</c:formatCode>
                <c:ptCount val="3"/>
                <c:pt idx="0">
                  <c:v>87</c:v>
                </c:pt>
                <c:pt idx="1">
                  <c:v>40</c:v>
                </c:pt>
                <c:pt idx="2">
                  <c:v>15</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7462751531058629"/>
          <c:y val="0.32007691746865014"/>
          <c:w val="0.26703915135607992"/>
          <c:h val="0.35984580052493398"/>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doughnutChart>
        <c:varyColors val="1"/>
        <c:ser>
          <c:idx val="0"/>
          <c:order val="0"/>
          <c:dLbls>
            <c:dLbl>
              <c:idx val="0"/>
              <c:layout>
                <c:manualLayout>
                  <c:x val="7.729464678780891E-3"/>
                  <c:y val="-0.134259259259259"/>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userout!$P$67:$P$74</c:f>
              <c:strCache>
                <c:ptCount val="8"/>
                <c:pt idx="0">
                  <c:v>bis 20</c:v>
                </c:pt>
                <c:pt idx="1">
                  <c:v>20 bis 24</c:v>
                </c:pt>
                <c:pt idx="2">
                  <c:v>25 bis 29</c:v>
                </c:pt>
                <c:pt idx="3">
                  <c:v>30 bis 34</c:v>
                </c:pt>
                <c:pt idx="4">
                  <c:v>35 bis 39</c:v>
                </c:pt>
                <c:pt idx="5">
                  <c:v>40 bis 49</c:v>
                </c:pt>
                <c:pt idx="6">
                  <c:v>ab 50</c:v>
                </c:pt>
                <c:pt idx="7">
                  <c:v>k.A.</c:v>
                </c:pt>
              </c:strCache>
            </c:strRef>
          </c:cat>
          <c:val>
            <c:numRef>
              <c:f>userout!$R$67:$R$74</c:f>
              <c:numCache>
                <c:formatCode>General</c:formatCode>
                <c:ptCount val="8"/>
                <c:pt idx="0">
                  <c:v>3</c:v>
                </c:pt>
                <c:pt idx="1">
                  <c:v>30</c:v>
                </c:pt>
                <c:pt idx="2">
                  <c:v>29</c:v>
                </c:pt>
                <c:pt idx="3">
                  <c:v>26</c:v>
                </c:pt>
                <c:pt idx="4">
                  <c:v>7</c:v>
                </c:pt>
                <c:pt idx="5">
                  <c:v>23</c:v>
                </c:pt>
                <c:pt idx="6">
                  <c:v>15</c:v>
                </c:pt>
                <c:pt idx="7">
                  <c:v>9</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5139749127138513"/>
          <c:y val="8.0179717118693497E-2"/>
          <c:w val="0.23636418965387801"/>
          <c:h val="0.83964020122484706"/>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doughnutChart>
        <c:varyColors val="1"/>
        <c:ser>
          <c:idx val="0"/>
          <c:order val="0"/>
          <c:dLbls>
            <c:dLbl>
              <c:idx val="2"/>
              <c:layout>
                <c:manualLayout>
                  <c:x val="4.5878146559003498E-2"/>
                  <c:y val="4.62962962962971E-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userout!$P$19:$P$24</c:f>
              <c:strCache>
                <c:ptCount val="6"/>
                <c:pt idx="0">
                  <c:v>bis 2 Jahre</c:v>
                </c:pt>
                <c:pt idx="1">
                  <c:v>2 bis 4 Jahre</c:v>
                </c:pt>
                <c:pt idx="2">
                  <c:v>4 bis 6 Jahre</c:v>
                </c:pt>
                <c:pt idx="3">
                  <c:v>6 bis 8 Jahre</c:v>
                </c:pt>
                <c:pt idx="4">
                  <c:v>mehr als 8 Jahre</c:v>
                </c:pt>
                <c:pt idx="5">
                  <c:v>k.A.</c:v>
                </c:pt>
              </c:strCache>
            </c:strRef>
          </c:cat>
          <c:val>
            <c:numRef>
              <c:f>userout!$R$19:$R$24</c:f>
              <c:numCache>
                <c:formatCode>General</c:formatCode>
                <c:ptCount val="6"/>
                <c:pt idx="0">
                  <c:v>35</c:v>
                </c:pt>
                <c:pt idx="1">
                  <c:v>27</c:v>
                </c:pt>
                <c:pt idx="2">
                  <c:v>9</c:v>
                </c:pt>
                <c:pt idx="3">
                  <c:v>3</c:v>
                </c:pt>
                <c:pt idx="4">
                  <c:v>22</c:v>
                </c:pt>
                <c:pt idx="5">
                  <c:v>46</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4095699285005303"/>
          <c:y val="0.23690871974336503"/>
          <c:w val="0.29846959755030605"/>
          <c:h val="0.53544181977252903"/>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doughnutChart>
        <c:varyColors val="1"/>
        <c:ser>
          <c:idx val="0"/>
          <c:order val="0"/>
          <c:dLbls>
            <c:showLegendKey val="0"/>
            <c:showVal val="0"/>
            <c:showCatName val="0"/>
            <c:showSerName val="0"/>
            <c:showPercent val="1"/>
            <c:showBubbleSize val="0"/>
            <c:showLeaderLines val="1"/>
          </c:dLbls>
          <c:cat>
            <c:strRef>
              <c:f>userout!$P$35:$P$40</c:f>
              <c:strCache>
                <c:ptCount val="6"/>
                <c:pt idx="0">
                  <c:v>bis 2 Jahre</c:v>
                </c:pt>
                <c:pt idx="1">
                  <c:v>2 bis 4 Jahre</c:v>
                </c:pt>
                <c:pt idx="2">
                  <c:v>4 bis 6 Jahre</c:v>
                </c:pt>
                <c:pt idx="3">
                  <c:v>6 bis 8 Jahre</c:v>
                </c:pt>
                <c:pt idx="4">
                  <c:v>mehr als 8 Jahre</c:v>
                </c:pt>
                <c:pt idx="5">
                  <c:v>k.A.</c:v>
                </c:pt>
              </c:strCache>
            </c:strRef>
          </c:cat>
          <c:val>
            <c:numRef>
              <c:f>userout!$R$35:$R$40</c:f>
              <c:numCache>
                <c:formatCode>General</c:formatCode>
                <c:ptCount val="6"/>
                <c:pt idx="0">
                  <c:v>22</c:v>
                </c:pt>
                <c:pt idx="1">
                  <c:v>38</c:v>
                </c:pt>
                <c:pt idx="2">
                  <c:v>21</c:v>
                </c:pt>
                <c:pt idx="3">
                  <c:v>13</c:v>
                </c:pt>
                <c:pt idx="4">
                  <c:v>105</c:v>
                </c:pt>
                <c:pt idx="5">
                  <c:v>15</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375262467191595"/>
          <c:y val="0.23690871974336503"/>
          <c:w val="0.29846959755030605"/>
          <c:h val="0.53544181977252903"/>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doughnutChart>
        <c:varyColors val="1"/>
        <c:ser>
          <c:idx val="0"/>
          <c:order val="0"/>
          <c:dLbls>
            <c:showLegendKey val="0"/>
            <c:showVal val="0"/>
            <c:showCatName val="0"/>
            <c:showSerName val="0"/>
            <c:showPercent val="1"/>
            <c:showBubbleSize val="0"/>
            <c:showLeaderLines val="1"/>
          </c:dLbls>
          <c:cat>
            <c:strRef>
              <c:f>userout!$P$51:$P$54</c:f>
              <c:strCache>
                <c:ptCount val="4"/>
                <c:pt idx="0">
                  <c:v>Gesellschafts-, Geistes- oder Sozialwissenschaften</c:v>
                </c:pt>
                <c:pt idx="1">
                  <c:v>Naturwissenschaften</c:v>
                </c:pt>
                <c:pt idx="2">
                  <c:v>Ingenieurwissenschaften</c:v>
                </c:pt>
                <c:pt idx="3">
                  <c:v>k.A.</c:v>
                </c:pt>
              </c:strCache>
            </c:strRef>
          </c:cat>
          <c:val>
            <c:numRef>
              <c:f>userout!$R$51:$R$54</c:f>
              <c:numCache>
                <c:formatCode>General</c:formatCode>
                <c:ptCount val="4"/>
                <c:pt idx="0">
                  <c:v>21</c:v>
                </c:pt>
                <c:pt idx="1">
                  <c:v>27</c:v>
                </c:pt>
                <c:pt idx="2">
                  <c:v>55</c:v>
                </c:pt>
                <c:pt idx="3">
                  <c:v>39</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6026720910798189"/>
          <c:y val="0.18518518518518504"/>
          <c:w val="0.41054205396723498"/>
          <c:h val="0.65740740740740711"/>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doughnutChart>
        <c:varyColors val="1"/>
        <c:ser>
          <c:idx val="0"/>
          <c:order val="0"/>
          <c:dLbls>
            <c:showLegendKey val="0"/>
            <c:showVal val="0"/>
            <c:showCatName val="0"/>
            <c:showSerName val="0"/>
            <c:showPercent val="1"/>
            <c:showBubbleSize val="0"/>
            <c:showLeaderLines val="1"/>
          </c:dLbls>
          <c:cat>
            <c:strRef>
              <c:f>userout!$P$82:$P$84</c:f>
              <c:strCache>
                <c:ptCount val="3"/>
                <c:pt idx="0">
                  <c:v>CN</c:v>
                </c:pt>
                <c:pt idx="1">
                  <c:v>CS</c:v>
                </c:pt>
                <c:pt idx="2">
                  <c:v>k.A.</c:v>
                </c:pt>
              </c:strCache>
            </c:strRef>
          </c:cat>
          <c:val>
            <c:numRef>
              <c:f>userout!$R$82:$R$84</c:f>
              <c:numCache>
                <c:formatCode>General</c:formatCode>
                <c:ptCount val="3"/>
                <c:pt idx="0">
                  <c:v>27</c:v>
                </c:pt>
                <c:pt idx="1">
                  <c:v>100</c:v>
                </c:pt>
                <c:pt idx="2">
                  <c:v>13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2525427895458916"/>
          <c:y val="0.36613954505686802"/>
          <c:w val="0.10762248468941402"/>
          <c:h val="0.26772090988626407"/>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33658" y="509046"/>
            <a:ext cx="2738638" cy="303702"/>
          </a:xfrm>
          <a:prstGeom prst="rect">
            <a:avLst/>
          </a:prstGeom>
          <a:noFill/>
          <a:ln w="9525">
            <a:noFill/>
            <a:miter lim="800000"/>
            <a:headEnd/>
            <a:tailEnd/>
          </a:ln>
          <a:effectLst/>
        </p:spPr>
        <p:txBody>
          <a:bodyPr vert="horz" wrap="square" lIns="95686" tIns="47843" rIns="95686" bIns="47843" numCol="1" anchor="b" anchorCtr="0" compatLnSpc="1">
            <a:prstTxWarp prst="textNoShape">
              <a:avLst/>
            </a:prstTxWarp>
          </a:bodyPr>
          <a:lstStyle>
            <a:lvl1pPr algn="r">
              <a:defRPr sz="900"/>
            </a:lvl1pPr>
          </a:lstStyle>
          <a:p>
            <a:pPr>
              <a:defRPr/>
            </a:pPr>
            <a:r>
              <a:rPr lang="de-DE"/>
              <a:t>Prof. Dr. Max Mustermann | Musterfakultät</a:t>
            </a:r>
          </a:p>
        </p:txBody>
      </p:sp>
      <p:sp>
        <p:nvSpPr>
          <p:cNvPr id="47111" name="Text Box 7"/>
          <p:cNvSpPr txBox="1">
            <a:spLocks noChangeArrowheads="1"/>
          </p:cNvSpPr>
          <p:nvPr/>
        </p:nvSpPr>
        <p:spPr bwMode="auto">
          <a:xfrm>
            <a:off x="537329" y="9274991"/>
            <a:ext cx="3080573" cy="339704"/>
          </a:xfrm>
          <a:prstGeom prst="rect">
            <a:avLst/>
          </a:prstGeom>
          <a:noFill/>
          <a:ln w="9525">
            <a:noFill/>
            <a:miter lim="800000"/>
            <a:headEnd/>
            <a:tailEnd/>
          </a:ln>
          <a:effectLst/>
        </p:spPr>
        <p:txBody>
          <a:bodyPr lIns="0" tIns="0" rIns="0" bIns="0">
            <a:spAutoFit/>
          </a:bodyPr>
          <a:lstStyle/>
          <a:p>
            <a:pPr>
              <a:lnSpc>
                <a:spcPct val="65000"/>
              </a:lnSpc>
              <a:spcBef>
                <a:spcPct val="50000"/>
              </a:spcBef>
            </a:pPr>
            <a:r>
              <a:rPr lang="de-DE" sz="900"/>
              <a:t>KIT – Universität des Landes Baden-Württemberg und </a:t>
            </a:r>
          </a:p>
          <a:p>
            <a:pPr>
              <a:lnSpc>
                <a:spcPct val="65000"/>
              </a:lnSpc>
              <a:spcBef>
                <a:spcPct val="50000"/>
              </a:spcBef>
            </a:pPr>
            <a:r>
              <a:rPr lang="de-DE" sz="900"/>
              <a:t>nationales Forschungszentrum in der Helmholtz-Gemeinschaft</a:t>
            </a:r>
          </a:p>
        </p:txBody>
      </p:sp>
      <p:pic>
        <p:nvPicPr>
          <p:cNvPr id="9223" name="Picture 11" descr="KIT-Logo-rgb_de"/>
          <p:cNvPicPr>
            <a:picLocks noChangeAspect="1" noChangeArrowheads="1"/>
          </p:cNvPicPr>
          <p:nvPr/>
        </p:nvPicPr>
        <p:blipFill>
          <a:blip r:embed="rId2" cstate="print"/>
          <a:srcRect/>
          <a:stretch>
            <a:fillRect/>
          </a:stretch>
        </p:blipFill>
        <p:spPr bwMode="auto">
          <a:xfrm>
            <a:off x="545207" y="205346"/>
            <a:ext cx="1000596" cy="505594"/>
          </a:xfrm>
          <a:prstGeom prst="rect">
            <a:avLst/>
          </a:prstGeom>
          <a:noFill/>
          <a:ln w="9525">
            <a:noFill/>
            <a:miter lim="800000"/>
            <a:headEnd/>
            <a:tailEnd/>
          </a:ln>
        </p:spPr>
      </p:pic>
    </p:spTree>
    <p:extLst>
      <p:ext uri="{BB962C8B-B14F-4D97-AF65-F5344CB8AC3E}">
        <p14:creationId xmlns:p14="http://schemas.microsoft.com/office/powerpoint/2010/main" val="1093352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9786" cy="496968"/>
          </a:xfrm>
          <a:prstGeom prst="rect">
            <a:avLst/>
          </a:prstGeom>
          <a:noFill/>
          <a:ln w="9525">
            <a:noFill/>
            <a:miter lim="800000"/>
            <a:headEnd/>
            <a:tailEnd/>
          </a:ln>
          <a:effectLst/>
        </p:spPr>
        <p:txBody>
          <a:bodyPr vert="horz" wrap="square" lIns="95686" tIns="47843" rIns="95686" bIns="47843" numCol="1" anchor="t" anchorCtr="0" compatLnSpc="1">
            <a:prstTxWarp prst="textNoShape">
              <a:avLst/>
            </a:prstTxWarp>
          </a:bodyPr>
          <a:lstStyle>
            <a:lvl1pPr>
              <a:defRPr sz="1300"/>
            </a:lvl1pPr>
          </a:lstStyle>
          <a:p>
            <a:pPr>
              <a:defRPr/>
            </a:pPr>
            <a:endParaRPr lang="de-DE"/>
          </a:p>
        </p:txBody>
      </p:sp>
      <p:sp>
        <p:nvSpPr>
          <p:cNvPr id="3075" name="Rectangle 3"/>
          <p:cNvSpPr>
            <a:spLocks noGrp="1" noChangeArrowheads="1"/>
          </p:cNvSpPr>
          <p:nvPr>
            <p:ph type="dt" idx="1"/>
          </p:nvPr>
        </p:nvSpPr>
        <p:spPr bwMode="auto">
          <a:xfrm>
            <a:off x="3855839" y="0"/>
            <a:ext cx="2949786" cy="496968"/>
          </a:xfrm>
          <a:prstGeom prst="rect">
            <a:avLst/>
          </a:prstGeom>
          <a:noFill/>
          <a:ln w="9525">
            <a:noFill/>
            <a:miter lim="800000"/>
            <a:headEnd/>
            <a:tailEnd/>
          </a:ln>
          <a:effectLst/>
        </p:spPr>
        <p:txBody>
          <a:bodyPr vert="horz" wrap="square" lIns="95686" tIns="47843" rIns="95686" bIns="47843" numCol="1" anchor="t" anchorCtr="0" compatLnSpc="1">
            <a:prstTxWarp prst="textNoShape">
              <a:avLst/>
            </a:prstTxWarp>
          </a:bodyPr>
          <a:lstStyle>
            <a:lvl1pPr algn="r">
              <a:defRPr sz="1300"/>
            </a:lvl1pPr>
          </a:lstStyle>
          <a:p>
            <a:pPr>
              <a:defRPr/>
            </a:pPr>
            <a:endParaRPr lang="de-DE"/>
          </a:p>
        </p:txBody>
      </p:sp>
      <p:sp>
        <p:nvSpPr>
          <p:cNvPr id="8196" name="Rectangle 4"/>
          <p:cNvSpPr>
            <a:spLocks noGrp="1" noRot="1" noChangeAspect="1" noChangeArrowheads="1" noTextEdit="1"/>
          </p:cNvSpPr>
          <p:nvPr>
            <p:ph type="sldImg" idx="2"/>
          </p:nvPr>
        </p:nvSpPr>
        <p:spPr bwMode="auto">
          <a:xfrm>
            <a:off x="920750" y="747713"/>
            <a:ext cx="4965700"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0721" y="4721186"/>
            <a:ext cx="5445760" cy="4472702"/>
          </a:xfrm>
          <a:prstGeom prst="rect">
            <a:avLst/>
          </a:prstGeom>
          <a:noFill/>
          <a:ln w="9525">
            <a:noFill/>
            <a:miter lim="800000"/>
            <a:headEnd/>
            <a:tailEnd/>
          </a:ln>
          <a:effectLst/>
        </p:spPr>
        <p:txBody>
          <a:bodyPr vert="horz" wrap="square" lIns="95686" tIns="47843" rIns="95686" bIns="4784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1" y="9440646"/>
            <a:ext cx="2949786" cy="496968"/>
          </a:xfrm>
          <a:prstGeom prst="rect">
            <a:avLst/>
          </a:prstGeom>
          <a:noFill/>
          <a:ln w="9525">
            <a:noFill/>
            <a:miter lim="800000"/>
            <a:headEnd/>
            <a:tailEnd/>
          </a:ln>
          <a:effectLst/>
        </p:spPr>
        <p:txBody>
          <a:bodyPr vert="horz" wrap="square" lIns="95686" tIns="47843" rIns="95686" bIns="47843" numCol="1" anchor="b" anchorCtr="0" compatLnSpc="1">
            <a:prstTxWarp prst="textNoShape">
              <a:avLst/>
            </a:prstTxWarp>
          </a:bodyPr>
          <a:lstStyle>
            <a:lvl1pPr>
              <a:defRPr sz="1300"/>
            </a:lvl1pPr>
          </a:lstStyle>
          <a:p>
            <a:pPr>
              <a:defRPr/>
            </a:pPr>
            <a:r>
              <a:rPr lang="de-DE"/>
              <a:t>Prof. Dr. Max Mustermann | Musterfakultät</a:t>
            </a:r>
          </a:p>
        </p:txBody>
      </p:sp>
      <p:sp>
        <p:nvSpPr>
          <p:cNvPr id="3079" name="Rectangle 7"/>
          <p:cNvSpPr>
            <a:spLocks noGrp="1" noChangeArrowheads="1"/>
          </p:cNvSpPr>
          <p:nvPr>
            <p:ph type="sldNum" sz="quarter" idx="5"/>
          </p:nvPr>
        </p:nvSpPr>
        <p:spPr bwMode="auto">
          <a:xfrm>
            <a:off x="3855839" y="9440646"/>
            <a:ext cx="2949786" cy="496968"/>
          </a:xfrm>
          <a:prstGeom prst="rect">
            <a:avLst/>
          </a:prstGeom>
          <a:noFill/>
          <a:ln w="9525">
            <a:noFill/>
            <a:miter lim="800000"/>
            <a:headEnd/>
            <a:tailEnd/>
          </a:ln>
          <a:effectLst/>
        </p:spPr>
        <p:txBody>
          <a:bodyPr vert="horz" wrap="square" lIns="95686" tIns="47843" rIns="95686" bIns="47843" numCol="1" anchor="b" anchorCtr="0" compatLnSpc="1">
            <a:prstTxWarp prst="textNoShape">
              <a:avLst/>
            </a:prstTxWarp>
          </a:bodyPr>
          <a:lstStyle>
            <a:lvl1pPr algn="r">
              <a:defRPr sz="1300"/>
            </a:lvl1pPr>
          </a:lstStyle>
          <a:p>
            <a:pPr>
              <a:defRPr/>
            </a:pPr>
            <a:fld id="{C527DC3E-3A27-4D23-9336-3EAB36224A06}" type="slidenum">
              <a:rPr lang="de-DE"/>
              <a:pPr>
                <a:defRPr/>
              </a:pPr>
              <a:t>‹Nr.›</a:t>
            </a:fld>
            <a:endParaRPr lang="de-DE"/>
          </a:p>
        </p:txBody>
      </p:sp>
    </p:spTree>
    <p:extLst>
      <p:ext uri="{BB962C8B-B14F-4D97-AF65-F5344CB8AC3E}">
        <p14:creationId xmlns:p14="http://schemas.microsoft.com/office/powerpoint/2010/main" val="41068269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Prof. Dr. Max Mustermann | Musterfakultät</a:t>
            </a:r>
            <a:endParaRPr lang="de-DE"/>
          </a:p>
        </p:txBody>
      </p:sp>
      <p:sp>
        <p:nvSpPr>
          <p:cNvPr id="5" name="Foliennummernplatzhalter 4"/>
          <p:cNvSpPr>
            <a:spLocks noGrp="1"/>
          </p:cNvSpPr>
          <p:nvPr>
            <p:ph type="sldNum" sz="quarter" idx="11"/>
          </p:nvPr>
        </p:nvSpPr>
        <p:spPr/>
        <p:txBody>
          <a:bodyPr/>
          <a:lstStyle/>
          <a:p>
            <a:pPr>
              <a:defRPr/>
            </a:pPr>
            <a:fld id="{C527DC3E-3A27-4D23-9336-3EAB36224A06}" type="slidenum">
              <a:rPr lang="de-DE" smtClean="0"/>
              <a:pPr>
                <a:defRPr/>
              </a:pPr>
              <a:t>1</a:t>
            </a:fld>
            <a:endParaRPr lang="de-DE"/>
          </a:p>
        </p:txBody>
      </p:sp>
    </p:spTree>
    <p:extLst>
      <p:ext uri="{BB962C8B-B14F-4D97-AF65-F5344CB8AC3E}">
        <p14:creationId xmlns:p14="http://schemas.microsoft.com/office/powerpoint/2010/main" val="397632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8833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406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069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1639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smtClean="0">
                <a:latin typeface="Times New Roman" pitchFamily="18" charset="0"/>
                <a:cs typeface="Times New Roman" pitchFamily="18" charset="0"/>
              </a:rPr>
              <a:t>„</a:t>
            </a:r>
            <a:r>
              <a:rPr lang="de-DE" sz="1200" i="1" smtClean="0">
                <a:latin typeface="Times New Roman" pitchFamily="18" charset="0"/>
                <a:cs typeface="Times New Roman" pitchFamily="18" charset="0"/>
              </a:rPr>
              <a:t>Am hamburger Bürgerhaushalt haben sich 2009 rund 0,04% der Wahlberechtigten der Hansestadt beteiligt. Eine ernsthafte Beschäftigung mit den Ergebnissen der Bürgerbeteiligung in der Bürgerschaft wird auf Grundlage derartiger Quoten nicht wahrscheinlicher.</a:t>
            </a:r>
            <a:r>
              <a:rPr lang="de-DE" sz="1200" smtClean="0">
                <a:latin typeface="Times New Roman" pitchFamily="18" charset="0"/>
                <a:cs typeface="Times New Roman" pitchFamily="18" charset="0"/>
              </a:rPr>
              <a:t>“</a:t>
            </a:r>
            <a:endParaRPr lang="de-DE" i="1" smtClean="0"/>
          </a:p>
          <a:p>
            <a:r>
              <a:rPr lang="de-DE" i="1" smtClean="0"/>
              <a:t>http://www.buergerhaushalt.org/de/article/b%C3%BCrgerhaushalte-aus-sicht-der-kritiker</a:t>
            </a:r>
          </a:p>
          <a:p>
            <a:r>
              <a:rPr lang="de-DE" i="1" smtClean="0"/>
              <a:t>vgl. auch: Ergebnisbericht der Online-Diskussion „Bürgerhaushalt Hamburg 2009“, TuTech Innovation GmbH, Hamburg 2009, S. 5.</a:t>
            </a:r>
            <a:endParaRPr lang="en-US"/>
          </a:p>
        </p:txBody>
      </p:sp>
      <p:sp>
        <p:nvSpPr>
          <p:cNvPr id="4" name="Fußzeilenplatzhalter 3"/>
          <p:cNvSpPr>
            <a:spLocks noGrp="1"/>
          </p:cNvSpPr>
          <p:nvPr>
            <p:ph type="ftr" sz="quarter" idx="10"/>
          </p:nvPr>
        </p:nvSpPr>
        <p:spPr/>
        <p:txBody>
          <a:bodyPr/>
          <a:lstStyle/>
          <a:p>
            <a:pPr>
              <a:defRPr/>
            </a:pPr>
            <a:r>
              <a:rPr lang="de-DE" smtClean="0"/>
              <a:t>Prof. Dr. Max Mustermann | Musterfakultät</a:t>
            </a:r>
            <a:endParaRPr lang="de-DE"/>
          </a:p>
        </p:txBody>
      </p:sp>
      <p:sp>
        <p:nvSpPr>
          <p:cNvPr id="5" name="Foliennummernplatzhalter 4"/>
          <p:cNvSpPr>
            <a:spLocks noGrp="1"/>
          </p:cNvSpPr>
          <p:nvPr>
            <p:ph type="sldNum" sz="quarter" idx="11"/>
          </p:nvPr>
        </p:nvSpPr>
        <p:spPr/>
        <p:txBody>
          <a:bodyPr/>
          <a:lstStyle/>
          <a:p>
            <a:pPr>
              <a:defRPr/>
            </a:pPr>
            <a:fld id="{C527DC3E-3A27-4D23-9336-3EAB36224A06}" type="slidenum">
              <a:rPr lang="de-DE" smtClean="0"/>
              <a:pPr>
                <a:defRPr/>
              </a:pPr>
              <a:t>15</a:t>
            </a:fld>
            <a:endParaRPr lang="de-DE"/>
          </a:p>
        </p:txBody>
      </p:sp>
    </p:spTree>
    <p:extLst>
      <p:ext uri="{BB962C8B-B14F-4D97-AF65-F5344CB8AC3E}">
        <p14:creationId xmlns:p14="http://schemas.microsoft.com/office/powerpoint/2010/main" val="659464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vgl. hier die goldene</a:t>
            </a:r>
            <a:r>
              <a:rPr lang="de-DE" baseline="0" smtClean="0"/>
              <a:t> 10% und 10% Regel.</a:t>
            </a:r>
          </a:p>
          <a:p>
            <a:r>
              <a:rPr lang="de-DE" baseline="0" smtClean="0"/>
              <a:t>Von allen Leuten werden 10% passiv tätig (stilles mitlesen), von diesen dann wiederum 10% aktiv (selbst mitdiskutieren…).</a:t>
            </a:r>
            <a:endParaRPr lang="en-US"/>
          </a:p>
        </p:txBody>
      </p:sp>
      <p:sp>
        <p:nvSpPr>
          <p:cNvPr id="4" name="Fußzeilenplatzhalter 3"/>
          <p:cNvSpPr>
            <a:spLocks noGrp="1"/>
          </p:cNvSpPr>
          <p:nvPr>
            <p:ph type="ftr" sz="quarter" idx="10"/>
          </p:nvPr>
        </p:nvSpPr>
        <p:spPr/>
        <p:txBody>
          <a:bodyPr/>
          <a:lstStyle/>
          <a:p>
            <a:pPr>
              <a:defRPr/>
            </a:pPr>
            <a:r>
              <a:rPr lang="de-DE" smtClean="0"/>
              <a:t>Prof. Dr. Max Mustermann | Musterfakultät</a:t>
            </a:r>
            <a:endParaRPr lang="de-DE"/>
          </a:p>
        </p:txBody>
      </p:sp>
      <p:sp>
        <p:nvSpPr>
          <p:cNvPr id="5" name="Foliennummernplatzhalter 4"/>
          <p:cNvSpPr>
            <a:spLocks noGrp="1"/>
          </p:cNvSpPr>
          <p:nvPr>
            <p:ph type="sldNum" sz="quarter" idx="11"/>
          </p:nvPr>
        </p:nvSpPr>
        <p:spPr/>
        <p:txBody>
          <a:bodyPr/>
          <a:lstStyle/>
          <a:p>
            <a:pPr>
              <a:defRPr/>
            </a:pPr>
            <a:fld id="{C527DC3E-3A27-4D23-9336-3EAB36224A06}" type="slidenum">
              <a:rPr lang="de-DE" smtClean="0"/>
              <a:pPr>
                <a:defRPr/>
              </a:pPr>
              <a:t>19</a:t>
            </a:fld>
            <a:endParaRPr lang="de-DE"/>
          </a:p>
        </p:txBody>
      </p:sp>
    </p:spTree>
    <p:extLst>
      <p:ext uri="{BB962C8B-B14F-4D97-AF65-F5344CB8AC3E}">
        <p14:creationId xmlns:p14="http://schemas.microsoft.com/office/powerpoint/2010/main" val="1435739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s</a:t>
            </a:r>
            <a:endParaRPr lang="en-US"/>
          </a:p>
        </p:txBody>
      </p:sp>
      <p:sp>
        <p:nvSpPr>
          <p:cNvPr id="4" name="Fußzeilenplatzhalter 3"/>
          <p:cNvSpPr>
            <a:spLocks noGrp="1"/>
          </p:cNvSpPr>
          <p:nvPr>
            <p:ph type="ftr" sz="quarter" idx="10"/>
          </p:nvPr>
        </p:nvSpPr>
        <p:spPr/>
        <p:txBody>
          <a:bodyPr/>
          <a:lstStyle/>
          <a:p>
            <a:pPr>
              <a:defRPr/>
            </a:pPr>
            <a:r>
              <a:rPr lang="de-DE" smtClean="0"/>
              <a:t>Prof. Dr. Max Mustermann | Musterfakultät</a:t>
            </a:r>
            <a:endParaRPr lang="de-DE"/>
          </a:p>
        </p:txBody>
      </p:sp>
      <p:sp>
        <p:nvSpPr>
          <p:cNvPr id="5" name="Foliennummernplatzhalter 4"/>
          <p:cNvSpPr>
            <a:spLocks noGrp="1"/>
          </p:cNvSpPr>
          <p:nvPr>
            <p:ph type="sldNum" sz="quarter" idx="11"/>
          </p:nvPr>
        </p:nvSpPr>
        <p:spPr/>
        <p:txBody>
          <a:bodyPr/>
          <a:lstStyle/>
          <a:p>
            <a:pPr>
              <a:defRPr/>
            </a:pPr>
            <a:fld id="{C527DC3E-3A27-4D23-9336-3EAB36224A06}" type="slidenum">
              <a:rPr lang="de-DE" smtClean="0"/>
              <a:pPr>
                <a:defRPr/>
              </a:pPr>
              <a:t>35</a:t>
            </a:fld>
            <a:endParaRPr lang="de-DE"/>
          </a:p>
        </p:txBody>
      </p:sp>
    </p:spTree>
    <p:extLst>
      <p:ext uri="{BB962C8B-B14F-4D97-AF65-F5344CB8AC3E}">
        <p14:creationId xmlns:p14="http://schemas.microsoft.com/office/powerpoint/2010/main" val="125795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Meloche Rg Bold, Horizontal, 65 words, Milk Paints, remove “KIT”,</a:t>
            </a:r>
            <a:r>
              <a:rPr lang="en-US" baseline="0" smtClean="0"/>
              <a:t> </a:t>
            </a:r>
            <a:r>
              <a:rPr lang="en-US" smtClean="0"/>
              <a:t>“Slogan”</a:t>
            </a:r>
          </a:p>
          <a:p>
            <a:endParaRPr lang="en-US"/>
          </a:p>
        </p:txBody>
      </p:sp>
      <p:sp>
        <p:nvSpPr>
          <p:cNvPr id="4" name="Fußzeilenplatzhalter 3"/>
          <p:cNvSpPr>
            <a:spLocks noGrp="1"/>
          </p:cNvSpPr>
          <p:nvPr>
            <p:ph type="ftr" sz="quarter" idx="10"/>
          </p:nvPr>
        </p:nvSpPr>
        <p:spPr/>
        <p:txBody>
          <a:bodyPr/>
          <a:lstStyle/>
          <a:p>
            <a:pPr>
              <a:defRPr/>
            </a:pPr>
            <a:r>
              <a:rPr lang="de-DE" smtClean="0"/>
              <a:t>Prof. Dr. Max Mustermann | Musterfakultät</a:t>
            </a:r>
            <a:endParaRPr lang="de-DE"/>
          </a:p>
        </p:txBody>
      </p:sp>
      <p:sp>
        <p:nvSpPr>
          <p:cNvPr id="5" name="Foliennummernplatzhalter 4"/>
          <p:cNvSpPr>
            <a:spLocks noGrp="1"/>
          </p:cNvSpPr>
          <p:nvPr>
            <p:ph type="sldNum" sz="quarter" idx="11"/>
          </p:nvPr>
        </p:nvSpPr>
        <p:spPr/>
        <p:txBody>
          <a:bodyPr/>
          <a:lstStyle/>
          <a:p>
            <a:pPr>
              <a:defRPr/>
            </a:pPr>
            <a:fld id="{C527DC3E-3A27-4D23-9336-3EAB36224A06}" type="slidenum">
              <a:rPr lang="de-DE" smtClean="0"/>
              <a:pPr>
                <a:defRPr/>
              </a:pPr>
              <a:t>44</a:t>
            </a:fld>
            <a:endParaRPr lang="de-DE"/>
          </a:p>
        </p:txBody>
      </p:sp>
    </p:spTree>
    <p:extLst>
      <p:ext uri="{BB962C8B-B14F-4D97-AF65-F5344CB8AC3E}">
        <p14:creationId xmlns:p14="http://schemas.microsoft.com/office/powerpoint/2010/main" val="35382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265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Ein </a:t>
            </a:r>
            <a:r>
              <a:rPr lang="de-DE" b="1"/>
              <a:t>Leitbild </a:t>
            </a:r>
            <a:r>
              <a:rPr lang="de-DE"/>
              <a:t>ist die schriftliche Erklärung einer Organisation über ihr Selbstverständnis und ihre Grundlagen (Werte, Stärken, Ziele). Nach innen soll ein Leitbild Orientierung geben, das heißt handlungsleitend und motivierend wirken für die Organisation als Ganzes wie für die einzelnen Mitglieder. Nach außen soll es deutlich machen, wofür die Organisation steht. </a:t>
            </a:r>
            <a:endParaRPr lang="en-US"/>
          </a:p>
        </p:txBody>
      </p:sp>
    </p:spTree>
    <p:extLst>
      <p:ext uri="{BB962C8B-B14F-4D97-AF65-F5344CB8AC3E}">
        <p14:creationId xmlns:p14="http://schemas.microsoft.com/office/powerpoint/2010/main" val="84356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306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736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720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038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273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8209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6635" name="Picture 9" descr="II_rahmen_neu_titel"/>
          <p:cNvPicPr>
            <a:picLocks noChangeAspect="1" noChangeArrowheads="1"/>
          </p:cNvPicPr>
          <p:nvPr userDrawn="1"/>
        </p:nvPicPr>
        <p:blipFill>
          <a:blip r:embed="rId2" cstate="print"/>
          <a:srcRect/>
          <a:stretch>
            <a:fillRect/>
          </a:stretch>
        </p:blipFill>
        <p:spPr bwMode="auto">
          <a:xfrm>
            <a:off x="0" y="0"/>
            <a:ext cx="9144000" cy="6870700"/>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1947" y="2078182"/>
            <a:ext cx="4982512" cy="423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4"/>
          <p:cNvSpPr txBox="1">
            <a:spLocks noChangeArrowheads="1"/>
          </p:cNvSpPr>
          <p:nvPr userDrawn="1"/>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de-DE" sz="800"/>
              <a:t>KIT – Universität des Landes Baden-Württemberg und</a:t>
            </a:r>
          </a:p>
          <a:p>
            <a:r>
              <a:rPr lang="de-DE" sz="800"/>
              <a:t>nationales Forschungszentrum in der Helmholtz-Gemeinschaft</a:t>
            </a:r>
          </a:p>
        </p:txBody>
      </p:sp>
      <p:sp>
        <p:nvSpPr>
          <p:cNvPr id="14" name="Text Box 14"/>
          <p:cNvSpPr txBox="1">
            <a:spLocks noChangeArrowheads="1"/>
          </p:cNvSpPr>
          <p:nvPr userDrawn="1"/>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defRPr/>
            </a:pPr>
            <a:r>
              <a:rPr lang="de-DE" sz="1600" b="1">
                <a:solidFill>
                  <a:schemeClr val="bg1"/>
                </a:solidFill>
              </a:rPr>
              <a:t>www.kit.edu</a:t>
            </a:r>
          </a:p>
        </p:txBody>
      </p:sp>
      <p:pic>
        <p:nvPicPr>
          <p:cNvPr id="26639" name="Picture 11" descr="KIT-Logo-rgb_de"/>
          <p:cNvPicPr>
            <a:picLocks noChangeAspect="1" noChangeArrowheads="1"/>
          </p:cNvPicPr>
          <p:nvPr userDrawn="1"/>
        </p:nvPicPr>
        <p:blipFill>
          <a:blip r:embed="rId4" cstate="print"/>
          <a:srcRect/>
          <a:stretch>
            <a:fillRect/>
          </a:stretch>
        </p:blipFill>
        <p:spPr bwMode="auto">
          <a:xfrm>
            <a:off x="395288" y="333375"/>
            <a:ext cx="1619250" cy="747713"/>
          </a:xfrm>
          <a:prstGeom prst="rect">
            <a:avLst/>
          </a:prstGeom>
          <a:noFill/>
          <a:ln w="9525">
            <a:noFill/>
            <a:miter lim="800000"/>
            <a:headEnd/>
            <a:tailEnd/>
          </a:ln>
        </p:spPr>
      </p:pic>
      <p:sp>
        <p:nvSpPr>
          <p:cNvPr id="3" name="Rechteck 2"/>
          <p:cNvSpPr/>
          <p:nvPr userDrawn="1"/>
        </p:nvSpPr>
        <p:spPr>
          <a:xfrm>
            <a:off x="107504" y="3645025"/>
            <a:ext cx="8938071"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smtClean="0"/>
              <a:t>Das KIT-Leitbildprojekt</a:t>
            </a:r>
            <a:endParaRPr lang="de-DE" dirty="0"/>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A7135E0E-D0BE-4444-84D3-8D668819B958}" type="datetime1">
              <a:rPr lang="de-DE" smtClean="0"/>
              <a:pPr/>
              <a:t>27.09.2013</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smtClean="0"/>
              <a:t>Das KIT-Leitbildprojekt</a:t>
            </a:r>
            <a:endParaRPr lang="de-DE" dirty="0"/>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27242C17-CA45-407C-87B3-C8EC0C23A636}" type="datetime1">
              <a:rPr lang="de-DE" smtClean="0"/>
              <a:pPr/>
              <a:t>27.09.2013</a:t>
            </a:fld>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7" descr="mustertitelbild_oe"/>
          <p:cNvPicPr>
            <a:picLocks noChangeAspect="1" noChangeArrowheads="1"/>
          </p:cNvPicPr>
          <p:nvPr/>
        </p:nvPicPr>
        <p:blipFill>
          <a:blip r:embed="rId2" cstate="print"/>
          <a:srcRect/>
          <a:stretch>
            <a:fillRect/>
          </a:stretch>
        </p:blipFill>
        <p:spPr bwMode="auto">
          <a:xfrm>
            <a:off x="0" y="2276475"/>
            <a:ext cx="9324975" cy="4591050"/>
          </a:xfrm>
          <a:prstGeom prst="rect">
            <a:avLst/>
          </a:prstGeom>
          <a:noFill/>
          <a:ln w="9525">
            <a:noFill/>
            <a:miter lim="800000"/>
            <a:headEnd/>
            <a:tailEnd/>
          </a:ln>
        </p:spPr>
      </p:pic>
      <p:pic>
        <p:nvPicPr>
          <p:cNvPr id="5" name="Picture 9" descr="II_rahmen_neu_titel"/>
          <p:cNvPicPr>
            <a:picLocks noChangeAspect="1" noChangeArrowheads="1"/>
          </p:cNvPicPr>
          <p:nvPr/>
        </p:nvPicPr>
        <p:blipFill>
          <a:blip r:embed="rId3" cstate="print"/>
          <a:srcRect/>
          <a:stretch>
            <a:fillRect/>
          </a:stretch>
        </p:blipFill>
        <p:spPr bwMode="auto">
          <a:xfrm>
            <a:off x="0" y="-3175"/>
            <a:ext cx="9144000" cy="6870700"/>
          </a:xfrm>
          <a:prstGeom prst="rect">
            <a:avLst/>
          </a:prstGeom>
          <a:noFill/>
        </p:spPr>
      </p:pic>
      <p:sp>
        <p:nvSpPr>
          <p:cNvPr id="6" name="Text Box 14"/>
          <p:cNvSpPr txBox="1">
            <a:spLocks noChangeArrowheads="1"/>
          </p:cNvSpPr>
          <p:nvPr/>
        </p:nvSpPr>
        <p:spPr bwMode="auto">
          <a:xfrm>
            <a:off x="396875" y="6475413"/>
            <a:ext cx="3670300" cy="244475"/>
          </a:xfrm>
          <a:prstGeom prst="rect">
            <a:avLst/>
          </a:prstGeom>
          <a:noFill/>
          <a:ln w="9525">
            <a:noFill/>
            <a:miter lim="800000"/>
            <a:headEnd/>
            <a:tailEnd/>
          </a:ln>
          <a:effectLst/>
        </p:spPr>
        <p:txBody>
          <a:bodyPr lIns="0" tIns="0" rIns="0" bIns="0">
            <a:spAutoFit/>
          </a:bodyPr>
          <a:lstStyle/>
          <a:p>
            <a:r>
              <a:rPr lang="de-DE" sz="800">
                <a:solidFill>
                  <a:srgbClr val="000000"/>
                </a:solidFill>
              </a:rPr>
              <a:t>KIT – Universität des Landes Baden-Württemberg und</a:t>
            </a:r>
          </a:p>
          <a:p>
            <a:r>
              <a:rPr lang="de-DE" sz="800">
                <a:solidFill>
                  <a:srgbClr val="000000"/>
                </a:solidFill>
              </a:rPr>
              <a:t>nationales Großforschungszentrum in der Helmholtz-Gemeinschaft</a:t>
            </a:r>
          </a:p>
        </p:txBody>
      </p:sp>
      <p:sp>
        <p:nvSpPr>
          <p:cNvPr id="8"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r>
              <a:rPr lang="de-DE" sz="1600" b="1">
                <a:solidFill>
                  <a:srgbClr val="FFFFFF"/>
                </a:solidFill>
              </a:rPr>
              <a:t>www.kit.edu</a:t>
            </a:r>
          </a:p>
        </p:txBody>
      </p:sp>
      <p:pic>
        <p:nvPicPr>
          <p:cNvPr id="9" name="Picture 11" descr="KIT-Logo-rgb_de"/>
          <p:cNvPicPr>
            <a:picLocks noChangeAspect="1" noChangeArrowheads="1"/>
          </p:cNvPicPr>
          <p:nvPr/>
        </p:nvPicPr>
        <p:blipFill>
          <a:blip r:embed="rId4" cstate="print"/>
          <a:srcRect/>
          <a:stretch>
            <a:fillRect/>
          </a:stretch>
        </p:blipFill>
        <p:spPr bwMode="auto">
          <a:xfrm>
            <a:off x="395288" y="333375"/>
            <a:ext cx="1619250" cy="747713"/>
          </a:xfrm>
          <a:prstGeom prst="rect">
            <a:avLst/>
          </a:prstGeom>
          <a:noFill/>
        </p:spPr>
      </p:pic>
      <p:sp>
        <p:nvSpPr>
          <p:cNvPr id="4099" name="Rectangle 3"/>
          <p:cNvSpPr>
            <a:spLocks noGrp="1" noChangeArrowheads="1"/>
          </p:cNvSpPr>
          <p:nvPr>
            <p:ph type="ctrTitle"/>
          </p:nvPr>
        </p:nvSpPr>
        <p:spPr>
          <a:xfrm>
            <a:off x="395288" y="1268413"/>
            <a:ext cx="8389937" cy="649287"/>
          </a:xfrm>
        </p:spPr>
        <p:txBody>
          <a:bodyPr/>
          <a:lstStyle>
            <a:lvl1pPr>
              <a:lnSpc>
                <a:spcPct val="90000"/>
              </a:lnSpc>
              <a:defRPr sz="2600"/>
            </a:lvl1pPr>
          </a:lstStyle>
          <a:p>
            <a:r>
              <a:rPr lang="de-DE" smtClean="0"/>
              <a:t>Titelmasterformat durch Klicken bearbeiten</a:t>
            </a:r>
            <a:endParaRPr lang="de-DE"/>
          </a:p>
        </p:txBody>
      </p:sp>
      <p:sp>
        <p:nvSpPr>
          <p:cNvPr id="4100" name="Rectangle 4"/>
          <p:cNvSpPr>
            <a:spLocks noGrp="1" noChangeArrowheads="1"/>
          </p:cNvSpPr>
          <p:nvPr>
            <p:ph type="subTitle" idx="1"/>
          </p:nvPr>
        </p:nvSpPr>
        <p:spPr>
          <a:xfrm>
            <a:off x="396875" y="2232025"/>
            <a:ext cx="8370888" cy="620713"/>
          </a:xfrm>
        </p:spPr>
        <p:txBody>
          <a:bodyPr/>
          <a:lstStyle>
            <a:lvl1pPr marL="0" indent="0">
              <a:spcBef>
                <a:spcPct val="0"/>
              </a:spcBef>
              <a:buFontTx/>
              <a:buNone/>
              <a:defRPr sz="1800" b="1">
                <a:solidFill>
                  <a:srgbClr val="000000"/>
                </a:solidFill>
              </a:defRPr>
            </a:lvl1pPr>
          </a:lstStyle>
          <a:p>
            <a:r>
              <a:rPr lang="de-DE" smtClean="0"/>
              <a:t>Formatvorlage des Untertitelmasters durch Klicken bearbeiten</a:t>
            </a:r>
            <a:endParaRPr lang="de-DE"/>
          </a:p>
        </p:txBody>
      </p:sp>
    </p:spTree>
    <p:extLst>
      <p:ext uri="{BB962C8B-B14F-4D97-AF65-F5344CB8AC3E}">
        <p14:creationId xmlns:p14="http://schemas.microsoft.com/office/powerpoint/2010/main" val="95220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r>
              <a:rPr lang="de-DE" dirty="0" smtClean="0">
                <a:solidFill>
                  <a:srgbClr val="000000"/>
                </a:solidFill>
              </a:rPr>
              <a:t>House </a:t>
            </a:r>
            <a:r>
              <a:rPr lang="de-DE" dirty="0" err="1" smtClean="0">
                <a:solidFill>
                  <a:srgbClr val="000000"/>
                </a:solidFill>
              </a:rPr>
              <a:t>of</a:t>
            </a:r>
            <a:r>
              <a:rPr lang="de-DE" dirty="0" smtClean="0">
                <a:solidFill>
                  <a:srgbClr val="000000"/>
                </a:solidFill>
              </a:rPr>
              <a:t> </a:t>
            </a:r>
            <a:r>
              <a:rPr lang="de-DE" dirty="0" err="1" smtClean="0">
                <a:solidFill>
                  <a:srgbClr val="000000"/>
                </a:solidFill>
              </a:rPr>
              <a:t>Participation</a:t>
            </a:r>
            <a:endParaRPr lang="de-DE" dirty="0">
              <a:solidFill>
                <a:srgbClr val="000000"/>
              </a:solidFill>
            </a:endParaRPr>
          </a:p>
        </p:txBody>
      </p:sp>
    </p:spTree>
    <p:extLst>
      <p:ext uri="{BB962C8B-B14F-4D97-AF65-F5344CB8AC3E}">
        <p14:creationId xmlns:p14="http://schemas.microsoft.com/office/powerpoint/2010/main" val="406790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r>
              <a:rPr lang="de-DE">
                <a:solidFill>
                  <a:srgbClr val="000000"/>
                </a:solidFill>
              </a:rPr>
              <a:t>Prof. Max Mustermann – Präsentationstitel</a:t>
            </a:r>
          </a:p>
        </p:txBody>
      </p:sp>
    </p:spTree>
    <p:extLst>
      <p:ext uri="{BB962C8B-B14F-4D97-AF65-F5344CB8AC3E}">
        <p14:creationId xmlns:p14="http://schemas.microsoft.com/office/powerpoint/2010/main" val="1787760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r>
              <a:rPr lang="de-DE">
                <a:solidFill>
                  <a:srgbClr val="000000"/>
                </a:solidFill>
              </a:rPr>
              <a:t>Prof. Max Mustermann – Präsentationstitel</a:t>
            </a:r>
          </a:p>
        </p:txBody>
      </p:sp>
    </p:spTree>
    <p:extLst>
      <p:ext uri="{BB962C8B-B14F-4D97-AF65-F5344CB8AC3E}">
        <p14:creationId xmlns:p14="http://schemas.microsoft.com/office/powerpoint/2010/main" val="416366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r>
              <a:rPr lang="de-DE">
                <a:solidFill>
                  <a:srgbClr val="000000"/>
                </a:solidFill>
              </a:rPr>
              <a:t>Prof. Max Mustermann – Präsentationstitel</a:t>
            </a:r>
          </a:p>
        </p:txBody>
      </p:sp>
    </p:spTree>
    <p:extLst>
      <p:ext uri="{BB962C8B-B14F-4D97-AF65-F5344CB8AC3E}">
        <p14:creationId xmlns:p14="http://schemas.microsoft.com/office/powerpoint/2010/main" val="3336480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r>
              <a:rPr lang="de-DE">
                <a:solidFill>
                  <a:srgbClr val="000000"/>
                </a:solidFill>
              </a:rPr>
              <a:t>Prof. Max Mustermann – Präsentationstitel</a:t>
            </a:r>
          </a:p>
        </p:txBody>
      </p:sp>
    </p:spTree>
    <p:extLst>
      <p:ext uri="{BB962C8B-B14F-4D97-AF65-F5344CB8AC3E}">
        <p14:creationId xmlns:p14="http://schemas.microsoft.com/office/powerpoint/2010/main" val="69992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de-DE">
                <a:solidFill>
                  <a:srgbClr val="000000"/>
                </a:solidFill>
              </a:rPr>
              <a:t>Prof. Max Mustermann – Präsentationstitel</a:t>
            </a:r>
          </a:p>
        </p:txBody>
      </p:sp>
    </p:spTree>
    <p:extLst>
      <p:ext uri="{BB962C8B-B14F-4D97-AF65-F5344CB8AC3E}">
        <p14:creationId xmlns:p14="http://schemas.microsoft.com/office/powerpoint/2010/main" val="41545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r>
              <a:rPr lang="de-DE">
                <a:solidFill>
                  <a:srgbClr val="000000"/>
                </a:solidFill>
              </a:rPr>
              <a:t>Prof. Max Mustermann – Präsentationstitel</a:t>
            </a:r>
          </a:p>
        </p:txBody>
      </p:sp>
    </p:spTree>
    <p:extLst>
      <p:ext uri="{BB962C8B-B14F-4D97-AF65-F5344CB8AC3E}">
        <p14:creationId xmlns:p14="http://schemas.microsoft.com/office/powerpoint/2010/main" val="111407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268760"/>
            <a:ext cx="8356600" cy="4894262"/>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2"/>
          <p:cNvSpPr>
            <a:spLocks noGrp="1" noChangeArrowheads="1"/>
          </p:cNvSpPr>
          <p:nvPr>
            <p:ph type="ftr" sz="quarter" idx="10"/>
          </p:nvPr>
        </p:nvSpPr>
        <p:spPr>
          <a:xfrm>
            <a:off x="1701800" y="6445250"/>
            <a:ext cx="4248150" cy="360363"/>
          </a:xfrm>
          <a:prstGeom prst="rect">
            <a:avLst/>
          </a:prstGeom>
          <a:ln/>
        </p:spPr>
        <p:txBody>
          <a:bodyPr/>
          <a:lstStyle>
            <a:lvl1pPr>
              <a:defRPr sz="900" baseline="0"/>
            </a:lvl1pPr>
          </a:lstStyle>
          <a:p>
            <a:r>
              <a:rPr lang="de-DE" smtClean="0"/>
              <a:t>Das KIT-Leitbildprojekt</a:t>
            </a:r>
            <a:endParaRPr lang="de-DE" dirty="0"/>
          </a:p>
        </p:txBody>
      </p:sp>
      <p:sp>
        <p:nvSpPr>
          <p:cNvPr id="6" name="Titel 5"/>
          <p:cNvSpPr>
            <a:spLocks noGrp="1"/>
          </p:cNvSpPr>
          <p:nvPr>
            <p:ph type="title"/>
          </p:nvPr>
        </p:nvSpPr>
        <p:spPr/>
        <p:txBody>
          <a:bodyPr/>
          <a:lstStyle/>
          <a:p>
            <a:r>
              <a:rPr lang="de-DE" smtClean="0"/>
              <a:t>Titelmasterformat durch Klicken bearbeiten</a:t>
            </a:r>
            <a:endParaRPr lang="de-DE"/>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r>
              <a:rPr lang="de-DE">
                <a:solidFill>
                  <a:srgbClr val="000000"/>
                </a:solidFill>
              </a:rPr>
              <a:t>Prof. Max Mustermann – Präsentationstitel</a:t>
            </a:r>
          </a:p>
        </p:txBody>
      </p:sp>
    </p:spTree>
    <p:extLst>
      <p:ext uri="{BB962C8B-B14F-4D97-AF65-F5344CB8AC3E}">
        <p14:creationId xmlns:p14="http://schemas.microsoft.com/office/powerpoint/2010/main" val="1161478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r>
              <a:rPr lang="de-DE">
                <a:solidFill>
                  <a:srgbClr val="000000"/>
                </a:solidFill>
              </a:rPr>
              <a:t>Prof. Max Mustermann – Präsentationstitel</a:t>
            </a:r>
          </a:p>
        </p:txBody>
      </p:sp>
    </p:spTree>
    <p:extLst>
      <p:ext uri="{BB962C8B-B14F-4D97-AF65-F5344CB8AC3E}">
        <p14:creationId xmlns:p14="http://schemas.microsoft.com/office/powerpoint/2010/main" val="2091647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r>
              <a:rPr lang="de-DE">
                <a:solidFill>
                  <a:srgbClr val="000000"/>
                </a:solidFill>
              </a:rPr>
              <a:t>Prof. Max Mustermann – Präsentationstitel</a:t>
            </a:r>
          </a:p>
        </p:txBody>
      </p:sp>
    </p:spTree>
    <p:extLst>
      <p:ext uri="{BB962C8B-B14F-4D97-AF65-F5344CB8AC3E}">
        <p14:creationId xmlns:p14="http://schemas.microsoft.com/office/powerpoint/2010/main" val="82685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9C56AAAB-ADB4-4A78-9DBC-EE49598E6AD4}" type="datetime1">
              <a:rPr lang="de-DE" smtClean="0"/>
              <a:pPr/>
              <a:t>27.09.2013</a:t>
            </a:fld>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xfrm>
            <a:off x="1701800" y="6445250"/>
            <a:ext cx="4248150" cy="360363"/>
          </a:xfrm>
          <a:prstGeom prst="rect">
            <a:avLst/>
          </a:prstGeom>
          <a:ln/>
        </p:spPr>
        <p:txBody>
          <a:bodyPr/>
          <a:lstStyle>
            <a:lvl1pPr>
              <a:defRPr sz="900" baseline="0"/>
            </a:lvl1pPr>
          </a:lstStyle>
          <a:p>
            <a:r>
              <a:rPr lang="de-DE" smtClean="0"/>
              <a:t>Das KIT-Leitbildprojekt</a:t>
            </a:r>
            <a:endParaRPr lang="de-DE" dirty="0"/>
          </a:p>
        </p:txBody>
      </p:sp>
      <p:sp>
        <p:nvSpPr>
          <p:cNvPr id="6"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18B2DDC3-0300-4B5F-8F42-E9DEBD8CD8D5}" type="datetime1">
              <a:rPr lang="de-DE" smtClean="0"/>
              <a:pPr/>
              <a:t>27.09.2013</a:t>
            </a:fld>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smtClean="0"/>
              <a:t>Das KIT-Leitbildprojekt</a:t>
            </a:r>
            <a:endParaRPr lang="de-DE" dirty="0"/>
          </a:p>
        </p:txBody>
      </p:sp>
      <p:sp>
        <p:nvSpPr>
          <p:cNvPr id="8"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ED46CC15-511D-4007-9259-72A6B098FB43}" type="datetime1">
              <a:rPr lang="de-DE" smtClean="0"/>
              <a:pPr/>
              <a:t>27.09.2013</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smtClean="0"/>
              <a:t>Das KIT-Leitbildprojekt</a:t>
            </a:r>
            <a:endParaRPr lang="de-DE" dirty="0"/>
          </a:p>
        </p:txBody>
      </p:sp>
      <p:sp>
        <p:nvSpPr>
          <p:cNvPr id="4"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C696437F-4622-4E14-81AE-53BE0D5E7E0A}" type="datetime1">
              <a:rPr lang="de-DE" smtClean="0"/>
              <a:pPr/>
              <a:t>27.09.2013</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smtClean="0"/>
              <a:t>Das KIT-Leitbildprojekt</a:t>
            </a:r>
            <a:endParaRPr lang="de-DE" dirty="0"/>
          </a:p>
        </p:txBody>
      </p:sp>
      <p:sp>
        <p:nvSpPr>
          <p:cNvPr id="3"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13D381C4-F446-4B24-9273-772AE64432F3}" type="datetime1">
              <a:rPr lang="de-DE" smtClean="0"/>
              <a:pPr/>
              <a:t>27.09.2013</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smtClean="0"/>
              <a:t>Das KIT-Leitbildprojekt</a:t>
            </a:r>
            <a:endParaRPr lang="de-DE" dirty="0"/>
          </a:p>
        </p:txBody>
      </p:sp>
      <p:sp>
        <p:nvSpPr>
          <p:cNvPr id="6" name="Datumsplatzhalter 10"/>
          <p:cNvSpPr>
            <a:spLocks noGrp="1"/>
          </p:cNvSpPr>
          <p:nvPr>
            <p:ph type="dt" sz="half" idx="11"/>
          </p:nvPr>
        </p:nvSpPr>
        <p:spPr>
          <a:xfrm>
            <a:off x="612000" y="6444000"/>
            <a:ext cx="86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2CA5289E-E964-4FA2-88A4-F95A847AB077}" type="datetime1">
              <a:rPr lang="de-DE" smtClean="0"/>
              <a:pPr/>
              <a:t>27.09.2013</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smtClean="0"/>
              <a:t>Das KIT-Leitbildprojekt</a:t>
            </a:r>
            <a:endParaRPr lang="de-DE" dirty="0"/>
          </a:p>
        </p:txBody>
      </p:sp>
      <p:sp>
        <p:nvSpPr>
          <p:cNvPr id="6"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5591C5F7-AC90-4076-BA07-0205DF982C80}" type="datetime1">
              <a:rPr lang="de-DE" smtClean="0"/>
              <a:pPr/>
              <a:t>27.09.2013</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Karlsruhe Institute of Technology (KIT).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p>
            <a:pPr algn="r">
              <a:spcBef>
                <a:spcPct val="50000"/>
              </a:spcBef>
              <a:defRPr/>
            </a:pPr>
            <a:r>
              <a:rPr lang="de-DE" sz="900" smtClean="0"/>
              <a:t>House</a:t>
            </a:r>
            <a:r>
              <a:rPr lang="de-DE" sz="900" baseline="0" smtClean="0"/>
              <a:t> of Participation</a:t>
            </a:r>
            <a:endParaRPr lang="de-DE" sz="900" dirty="0"/>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a:spcBef>
                <a:spcPct val="50000"/>
              </a:spcBef>
              <a:defRPr/>
            </a:pPr>
            <a:fld id="{643774FD-E815-4B85-B421-6F4167BD583D}" type="slidenum">
              <a:rPr lang="de-DE" sz="900" b="1"/>
              <a:pPr>
                <a:spcBef>
                  <a:spcPct val="50000"/>
                </a:spcBef>
                <a:defRPr/>
              </a:pPr>
              <a:t>‹Nr.›</a:t>
            </a:fld>
            <a:endParaRPr lang="de-DE" sz="900" b="1"/>
          </a:p>
        </p:txBody>
      </p:sp>
      <p:pic>
        <p:nvPicPr>
          <p:cNvPr id="1032" name="Picture 13" descr="KIT-Logo-rgb_de"/>
          <p:cNvPicPr>
            <a:picLocks noChangeAspect="1" noChangeArrowheads="1"/>
          </p:cNvPicPr>
          <p:nvPr/>
        </p:nvPicPr>
        <p:blipFill>
          <a:blip r:embed="rId14" cstate="print"/>
          <a:srcRect/>
          <a:stretch>
            <a:fillRect/>
          </a:stretch>
        </p:blipFill>
        <p:spPr bwMode="auto">
          <a:xfrm>
            <a:off x="7667625" y="333375"/>
            <a:ext cx="1076325" cy="496888"/>
          </a:xfrm>
          <a:prstGeom prst="rect">
            <a:avLst/>
          </a:prstGeom>
          <a:noFill/>
          <a:ln w="9525">
            <a:noFill/>
            <a:miter lim="800000"/>
            <a:headEnd/>
            <a:tailEnd/>
          </a:ln>
        </p:spPr>
      </p:pic>
      <p:sp>
        <p:nvSpPr>
          <p:cNvPr id="11" name="Datumsplatzhalter 10"/>
          <p:cNvSpPr>
            <a:spLocks noGrp="1"/>
          </p:cNvSpPr>
          <p:nvPr>
            <p:ph type="dt" sz="half" idx="2"/>
          </p:nvPr>
        </p:nvSpPr>
        <p:spPr>
          <a:xfrm>
            <a:off x="683568" y="6453188"/>
            <a:ext cx="972432" cy="350812"/>
          </a:xfrm>
          <a:prstGeom prst="rect">
            <a:avLst/>
          </a:prstGeom>
        </p:spPr>
        <p:txBody>
          <a:bodyPr vert="horz" lIns="0" tIns="0" rIns="0" bIns="0" rtlCol="0" anchor="t" anchorCtr="0"/>
          <a:lstStyle>
            <a:lvl1pPr algn="l">
              <a:defRPr sz="900">
                <a:solidFill>
                  <a:schemeClr val="tx1">
                    <a:tint val="75000"/>
                  </a:schemeClr>
                </a:solidFill>
              </a:defRPr>
            </a:lvl1pPr>
          </a:lstStyle>
          <a:p>
            <a:fld id="{4C6E4BDA-DE3E-44E9-8217-A35F5594BCEE}" type="datetime1">
              <a:rPr lang="de-DE" smtClean="0"/>
              <a:pPr/>
              <a:t>27.09.2013</a:t>
            </a:fld>
            <a:endParaRPr lang="de-DE" dirty="0"/>
          </a:p>
        </p:txBody>
      </p:sp>
      <p:sp>
        <p:nvSpPr>
          <p:cNvPr id="9" name="Rectangle 12"/>
          <p:cNvSpPr>
            <a:spLocks noGrp="1" noChangeArrowheads="1"/>
          </p:cNvSpPr>
          <p:nvPr>
            <p:ph type="ftr" sz="quarter" idx="3"/>
          </p:nvPr>
        </p:nvSpPr>
        <p:spPr>
          <a:xfrm>
            <a:off x="1701800" y="6445250"/>
            <a:ext cx="4248150" cy="360363"/>
          </a:xfrm>
          <a:prstGeom prst="rect">
            <a:avLst/>
          </a:prstGeom>
          <a:ln/>
        </p:spPr>
        <p:txBody>
          <a:bodyPr/>
          <a:lstStyle>
            <a:lvl1pPr>
              <a:defRPr sz="900" baseline="0"/>
            </a:lvl1pPr>
          </a:lstStyle>
          <a:p>
            <a:r>
              <a:rPr lang="de-DE" smtClean="0"/>
              <a:t>Das KIT-Leitbildprojekt</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sldNum="0"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5"/>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6"/>
        </a:buBlip>
        <a:defRPr>
          <a:solidFill>
            <a:schemeClr val="tx1"/>
          </a:solidFill>
          <a:latin typeface="+mn-lt"/>
        </a:defRPr>
      </a:lvl2pPr>
      <a:lvl3pPr marL="1209675" indent="-276225" algn="l" rtl="0" eaLnBrk="1" fontAlgn="base" hangingPunct="1">
        <a:spcBef>
          <a:spcPct val="20000"/>
        </a:spcBef>
        <a:spcAft>
          <a:spcPct val="0"/>
        </a:spcAft>
        <a:buBlip>
          <a:blip r:embed="rId17"/>
        </a:buBlip>
        <a:defRPr sz="1600">
          <a:solidFill>
            <a:schemeClr val="tx1"/>
          </a:solidFill>
          <a:latin typeface="+mn-lt"/>
        </a:defRPr>
      </a:lvl3pPr>
      <a:lvl4pPr marL="1657350" indent="-276225" algn="l" rtl="0" eaLnBrk="1" fontAlgn="base" hangingPunct="1">
        <a:spcBef>
          <a:spcPct val="20000"/>
        </a:spcBef>
        <a:spcAft>
          <a:spcPct val="0"/>
        </a:spcAft>
        <a:buBlip>
          <a:blip r:embed="rId17"/>
        </a:buBlip>
        <a:defRPr sz="1600">
          <a:solidFill>
            <a:schemeClr val="tx1"/>
          </a:solidFill>
          <a:latin typeface="+mn-lt"/>
        </a:defRPr>
      </a:lvl4pPr>
      <a:lvl5pPr marL="2095500" indent="-276225" algn="l" rtl="0" eaLnBrk="1" fontAlgn="base" hangingPunct="1">
        <a:spcBef>
          <a:spcPct val="20000"/>
        </a:spcBef>
        <a:spcAft>
          <a:spcPct val="0"/>
        </a:spcAft>
        <a:buBlip>
          <a:blip r:embed="rId17"/>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8"/>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II_rahmen_neu_folg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Karlsruhe Institute of Technology (KIT).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9" name="Rectangle 5"/>
          <p:cNvSpPr>
            <a:spLocks noGrp="1" noChangeArrowheads="1"/>
          </p:cNvSpPr>
          <p:nvPr>
            <p:ph type="ftr" sz="quarter" idx="3"/>
          </p:nvPr>
        </p:nvSpPr>
        <p:spPr bwMode="auto">
          <a:xfrm>
            <a:off x="1690688" y="6454775"/>
            <a:ext cx="4176712"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50000"/>
              </a:spcBef>
              <a:defRPr sz="900"/>
            </a:lvl1pPr>
          </a:lstStyle>
          <a:p>
            <a:r>
              <a:rPr lang="de-DE" dirty="0" smtClean="0">
                <a:solidFill>
                  <a:srgbClr val="000000"/>
                </a:solidFill>
              </a:rPr>
              <a:t>House </a:t>
            </a:r>
            <a:r>
              <a:rPr lang="de-DE" dirty="0" err="1" smtClean="0">
                <a:solidFill>
                  <a:srgbClr val="000000"/>
                </a:solidFill>
              </a:rPr>
              <a:t>of</a:t>
            </a:r>
            <a:r>
              <a:rPr lang="de-DE" dirty="0" smtClean="0">
                <a:solidFill>
                  <a:srgbClr val="000000"/>
                </a:solidFill>
              </a:rPr>
              <a:t> </a:t>
            </a:r>
            <a:r>
              <a:rPr lang="de-DE" dirty="0" err="1" smtClean="0">
                <a:solidFill>
                  <a:srgbClr val="000000"/>
                </a:solidFill>
              </a:rPr>
              <a:t>Participation</a:t>
            </a:r>
            <a:endParaRPr lang="de-DE" dirty="0">
              <a:solidFill>
                <a:srgbClr val="000000"/>
              </a:solidFill>
            </a:endParaRP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p>
            <a:pPr algn="r">
              <a:spcBef>
                <a:spcPct val="50000"/>
              </a:spcBef>
            </a:pPr>
            <a:r>
              <a:rPr lang="de-DE" sz="900" dirty="0">
                <a:solidFill>
                  <a:srgbClr val="000000"/>
                </a:solidFill>
              </a:rPr>
              <a:t>Abteilungs-, Fakultäts-, Institutsbezeichnung</a:t>
            </a:r>
          </a:p>
        </p:txBody>
      </p:sp>
      <p:sp>
        <p:nvSpPr>
          <p:cNvPr id="1035" name="Text Box 11"/>
          <p:cNvSpPr txBox="1">
            <a:spLocks noChangeArrowheads="1"/>
          </p:cNvSpPr>
          <p:nvPr/>
        </p:nvSpPr>
        <p:spPr bwMode="auto">
          <a:xfrm>
            <a:off x="250825" y="6453188"/>
            <a:ext cx="325438" cy="215900"/>
          </a:xfrm>
          <a:prstGeom prst="rect">
            <a:avLst/>
          </a:prstGeom>
          <a:noFill/>
          <a:ln w="9525">
            <a:noFill/>
            <a:miter lim="800000"/>
            <a:headEnd/>
            <a:tailEnd/>
          </a:ln>
          <a:effectLst/>
        </p:spPr>
        <p:txBody>
          <a:bodyPr lIns="0" tIns="0" rIns="0" bIns="0"/>
          <a:lstStyle/>
          <a:p>
            <a:pPr>
              <a:spcBef>
                <a:spcPct val="50000"/>
              </a:spcBef>
            </a:pPr>
            <a:fld id="{FD36E3ED-132A-4256-AB58-1B738B6B3557}" type="slidenum">
              <a:rPr lang="de-DE" sz="900" b="1">
                <a:solidFill>
                  <a:srgbClr val="000000"/>
                </a:solidFill>
              </a:rPr>
              <a:pPr>
                <a:spcBef>
                  <a:spcPct val="50000"/>
                </a:spcBef>
              </a:pPr>
              <a:t>‹Nr.›</a:t>
            </a:fld>
            <a:endParaRPr lang="de-DE" sz="900" b="1">
              <a:solidFill>
                <a:srgbClr val="000000"/>
              </a:solidFill>
            </a:endParaRPr>
          </a:p>
        </p:txBody>
      </p:sp>
      <p:sp>
        <p:nvSpPr>
          <p:cNvPr id="1036" name="Text Box 12"/>
          <p:cNvSpPr txBox="1">
            <a:spLocks noChangeArrowheads="1"/>
          </p:cNvSpPr>
          <p:nvPr/>
        </p:nvSpPr>
        <p:spPr bwMode="auto">
          <a:xfrm>
            <a:off x="755650" y="6453188"/>
            <a:ext cx="814388" cy="215900"/>
          </a:xfrm>
          <a:prstGeom prst="rect">
            <a:avLst/>
          </a:prstGeom>
          <a:noFill/>
          <a:ln w="9525">
            <a:noFill/>
            <a:miter lim="800000"/>
            <a:headEnd/>
            <a:tailEnd/>
          </a:ln>
          <a:effectLst/>
        </p:spPr>
        <p:txBody>
          <a:bodyPr lIns="0" tIns="0" rIns="0" bIns="0"/>
          <a:lstStyle/>
          <a:p>
            <a:pPr>
              <a:spcBef>
                <a:spcPct val="50000"/>
              </a:spcBef>
            </a:pPr>
            <a:r>
              <a:rPr lang="de-DE" sz="900" dirty="0" smtClean="0">
                <a:solidFill>
                  <a:srgbClr val="000000"/>
                </a:solidFill>
              </a:rPr>
              <a:t>30.07.2013</a:t>
            </a:r>
            <a:endParaRPr lang="de-DE" sz="900" dirty="0">
              <a:solidFill>
                <a:srgbClr val="000000"/>
              </a:solidFill>
            </a:endParaRPr>
          </a:p>
        </p:txBody>
      </p:sp>
      <p:pic>
        <p:nvPicPr>
          <p:cNvPr id="1037" name="Picture 13" descr="KIT-Logo-rgb_de"/>
          <p:cNvPicPr>
            <a:picLocks noChangeAspect="1" noChangeArrowheads="1"/>
          </p:cNvPicPr>
          <p:nvPr/>
        </p:nvPicPr>
        <p:blipFill>
          <a:blip r:embed="rId14" cstate="print"/>
          <a:srcRect/>
          <a:stretch>
            <a:fillRect/>
          </a:stretch>
        </p:blipFill>
        <p:spPr bwMode="auto">
          <a:xfrm>
            <a:off x="7667625" y="333375"/>
            <a:ext cx="1076325" cy="496888"/>
          </a:xfrm>
          <a:prstGeom prst="rect">
            <a:avLst/>
          </a:prstGeom>
          <a:noFill/>
        </p:spPr>
      </p:pic>
    </p:spTree>
    <p:extLst>
      <p:ext uri="{BB962C8B-B14F-4D97-AF65-F5344CB8AC3E}">
        <p14:creationId xmlns:p14="http://schemas.microsoft.com/office/powerpoint/2010/main" val="1362129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SzPct val="70000"/>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SzPct val="60000"/>
        <a:buBlip>
          <a:blip r:embed="rId15"/>
        </a:buBlip>
        <a:defRPr sz="2000">
          <a:solidFill>
            <a:schemeClr val="tx1"/>
          </a:solidFill>
          <a:latin typeface="+mn-lt"/>
        </a:defRPr>
      </a:lvl2pPr>
      <a:lvl3pPr marL="1143000" indent="-228600" algn="l" rtl="0" eaLnBrk="1" fontAlgn="base" hangingPunct="1">
        <a:spcBef>
          <a:spcPct val="20000"/>
        </a:spcBef>
        <a:spcAft>
          <a:spcPct val="0"/>
        </a:spcAft>
        <a:buSzPct val="60000"/>
        <a:buBlip>
          <a:blip r:embed="rId15"/>
        </a:buBlip>
        <a:defRPr sz="2400">
          <a:solidFill>
            <a:schemeClr val="tx1"/>
          </a:solidFill>
          <a:latin typeface="+mn-lt"/>
        </a:defRPr>
      </a:lvl3pPr>
      <a:lvl4pPr marL="1600200" indent="-228600" algn="l" rtl="0" eaLnBrk="1" fontAlgn="base" hangingPunct="1">
        <a:spcBef>
          <a:spcPct val="20000"/>
        </a:spcBef>
        <a:spcAft>
          <a:spcPct val="0"/>
        </a:spcAft>
        <a:buSzPct val="60000"/>
        <a:buBlip>
          <a:blip r:embed="rId15"/>
        </a:buBlip>
        <a:defRPr sz="1600">
          <a:solidFill>
            <a:schemeClr val="tx1"/>
          </a:solidFill>
          <a:latin typeface="+mn-lt"/>
        </a:defRPr>
      </a:lvl4pPr>
      <a:lvl5pPr marL="2057400" indent="-228600" algn="l" rtl="0" eaLnBrk="1" fontAlgn="base" hangingPunct="1">
        <a:spcBef>
          <a:spcPct val="20000"/>
        </a:spcBef>
        <a:spcAft>
          <a:spcPct val="0"/>
        </a:spcAft>
        <a:buSzPct val="60000"/>
        <a:buBlip>
          <a:blip r:embed="rId15"/>
        </a:buBlip>
        <a:defRPr sz="1400">
          <a:solidFill>
            <a:schemeClr val="tx1"/>
          </a:solidFill>
          <a:latin typeface="+mn-lt"/>
        </a:defRPr>
      </a:lvl5pPr>
      <a:lvl6pPr marL="2514600" indent="-228600" algn="l" rtl="0" eaLnBrk="1" fontAlgn="base" hangingPunct="1">
        <a:spcBef>
          <a:spcPct val="20000"/>
        </a:spcBef>
        <a:spcAft>
          <a:spcPct val="0"/>
        </a:spcAft>
        <a:buSzPct val="60000"/>
        <a:buBlip>
          <a:blip r:embed="rId1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5"/>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ChangeArrowheads="1"/>
          </p:cNvSpPr>
          <p:nvPr/>
        </p:nvSpPr>
        <p:spPr bwMode="auto">
          <a:xfrm>
            <a:off x="395288" y="1412875"/>
            <a:ext cx="8389937" cy="720725"/>
          </a:xfrm>
          <a:prstGeom prst="rect">
            <a:avLst/>
          </a:prstGeom>
          <a:noFill/>
          <a:ln w="9525">
            <a:noFill/>
            <a:miter lim="800000"/>
            <a:headEnd/>
            <a:tailEnd/>
          </a:ln>
        </p:spPr>
        <p:txBody>
          <a:bodyPr lIns="0" tIns="0" rIns="0" bIns="0" anchor="b"/>
          <a:lstStyle/>
          <a:p>
            <a:pPr>
              <a:lnSpc>
                <a:spcPct val="90000"/>
              </a:lnSpc>
            </a:pPr>
            <a:r>
              <a:rPr lang="de-DE" sz="2600" b="1" smtClean="0">
                <a:solidFill>
                  <a:schemeClr val="tx2"/>
                </a:solidFill>
              </a:rPr>
              <a:t>Stärken – Werte – Ziele – Umsetzung – Slogan</a:t>
            </a:r>
            <a:endParaRPr lang="de-DE" sz="2600" b="1" dirty="0">
              <a:solidFill>
                <a:schemeClr val="tx2"/>
              </a:solidFill>
            </a:endParaRPr>
          </a:p>
        </p:txBody>
      </p:sp>
      <p:sp>
        <p:nvSpPr>
          <p:cNvPr id="30725" name="Rectangle 3"/>
          <p:cNvSpPr>
            <a:spLocks noChangeArrowheads="1"/>
          </p:cNvSpPr>
          <p:nvPr/>
        </p:nvSpPr>
        <p:spPr bwMode="auto">
          <a:xfrm>
            <a:off x="396875" y="2349500"/>
            <a:ext cx="8370888" cy="620713"/>
          </a:xfrm>
          <a:prstGeom prst="rect">
            <a:avLst/>
          </a:prstGeom>
          <a:noFill/>
          <a:ln w="9525">
            <a:noFill/>
            <a:miter lim="800000"/>
            <a:headEnd/>
            <a:tailEnd/>
          </a:ln>
        </p:spPr>
        <p:txBody>
          <a:bodyPr lIns="0" tIns="0" rIns="0" bIns="0"/>
          <a:lstStyle/>
          <a:p>
            <a:pPr marL="285750" indent="-285750">
              <a:buFont typeface="Arial" pitchFamily="34" charset="0"/>
              <a:buChar char="•"/>
            </a:pPr>
            <a:endParaRPr lang="de-DE" b="1" dirty="0">
              <a:solidFill>
                <a:srgbClr val="000000"/>
              </a:solidFill>
            </a:endParaRPr>
          </a:p>
        </p:txBody>
      </p:sp>
      <p:sp>
        <p:nvSpPr>
          <p:cNvPr id="2" name="Rechteck 1"/>
          <p:cNvSpPr/>
          <p:nvPr/>
        </p:nvSpPr>
        <p:spPr>
          <a:xfrm>
            <a:off x="323528" y="2290524"/>
            <a:ext cx="8145047" cy="369332"/>
          </a:xfrm>
          <a:prstGeom prst="rect">
            <a:avLst/>
          </a:prstGeom>
        </p:spPr>
        <p:txBody>
          <a:bodyPr wrap="square">
            <a:spAutoFit/>
          </a:bodyPr>
          <a:lstStyle/>
          <a:p>
            <a:r>
              <a:rPr lang="de-DE" b="1" dirty="0" smtClean="0"/>
              <a:t>Das KIT-Leitbildprojekt</a:t>
            </a:r>
            <a:endParaRPr lang="de-DE" b="1" dirty="0"/>
          </a:p>
        </p:txBody>
      </p:sp>
      <p:sp>
        <p:nvSpPr>
          <p:cNvPr id="3" name="Rechteck 2"/>
          <p:cNvSpPr/>
          <p:nvPr/>
        </p:nvSpPr>
        <p:spPr>
          <a:xfrm>
            <a:off x="369860" y="3328928"/>
            <a:ext cx="3266036" cy="21602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smtClean="0"/>
              <a:t>Christof Weinhardt, </a:t>
            </a:r>
            <a:r>
              <a:rPr lang="de-DE" sz="1100" b="1" smtClean="0"/>
              <a:t>House of Participation</a:t>
            </a:r>
            <a:endParaRPr lang="de-DE" sz="11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Zeitplan</a:t>
            </a:r>
            <a:endParaRPr lang="en-US"/>
          </a:p>
        </p:txBody>
      </p:sp>
      <p:sp>
        <p:nvSpPr>
          <p:cNvPr id="6" name="Richtungspfeil 5"/>
          <p:cNvSpPr/>
          <p:nvPr/>
        </p:nvSpPr>
        <p:spPr>
          <a:xfrm>
            <a:off x="-468560" y="4437112"/>
            <a:ext cx="2520280"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chtungspfeil 6"/>
          <p:cNvSpPr/>
          <p:nvPr/>
        </p:nvSpPr>
        <p:spPr>
          <a:xfrm>
            <a:off x="2267744" y="4437112"/>
            <a:ext cx="2880320"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chtungspfeil 7"/>
          <p:cNvSpPr/>
          <p:nvPr/>
        </p:nvSpPr>
        <p:spPr>
          <a:xfrm>
            <a:off x="5436096" y="4437112"/>
            <a:ext cx="2810041" cy="1080120"/>
          </a:xfrm>
          <a:prstGeom prst="homePlat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chtungspfeil 8"/>
          <p:cNvSpPr/>
          <p:nvPr/>
        </p:nvSpPr>
        <p:spPr>
          <a:xfrm>
            <a:off x="8532440" y="4437112"/>
            <a:ext cx="971600" cy="1080120"/>
          </a:xfrm>
          <a:prstGeom prst="homePlate">
            <a:avLst>
              <a:gd name="adj" fmla="val 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hteck 9"/>
          <p:cNvSpPr/>
          <p:nvPr/>
        </p:nvSpPr>
        <p:spPr>
          <a:xfrm>
            <a:off x="1835696" y="3070701"/>
            <a:ext cx="5976664" cy="707886"/>
          </a:xfrm>
          <a:prstGeom prst="rect">
            <a:avLst/>
          </a:prstGeom>
        </p:spPr>
        <p:txBody>
          <a:bodyPr wrap="square">
            <a:spAutoFit/>
          </a:bodyPr>
          <a:lstStyle/>
          <a:p>
            <a:r>
              <a:rPr lang="de-DE" sz="2000" b="1" smtClean="0"/>
              <a:t>Lektorat</a:t>
            </a:r>
            <a:r>
              <a:rPr lang="de-DE" sz="2000"/>
              <a:t>: Erstellung unterschiedlicher </a:t>
            </a:r>
            <a:r>
              <a:rPr lang="de-DE" sz="2000" smtClean="0"/>
              <a:t>Leitbild-Versionen</a:t>
            </a:r>
            <a:r>
              <a:rPr lang="de-DE" sz="2000"/>
              <a:t> </a:t>
            </a:r>
            <a:r>
              <a:rPr lang="de-DE" sz="2000" smtClean="0"/>
              <a:t>auf </a:t>
            </a:r>
            <a:r>
              <a:rPr lang="de-DE" sz="2000"/>
              <a:t>Grundlage der </a:t>
            </a:r>
            <a:r>
              <a:rPr lang="de-DE" sz="2000" smtClean="0"/>
              <a:t>Debattenergebnisse</a:t>
            </a:r>
            <a:endParaRPr lang="en-US" sz="2000"/>
          </a:p>
        </p:txBody>
      </p:sp>
      <p:sp>
        <p:nvSpPr>
          <p:cNvPr id="11" name="Rechteck 10"/>
          <p:cNvSpPr/>
          <p:nvPr/>
        </p:nvSpPr>
        <p:spPr>
          <a:xfrm>
            <a:off x="6021865" y="4792506"/>
            <a:ext cx="1638501" cy="400110"/>
          </a:xfrm>
          <a:prstGeom prst="rect">
            <a:avLst/>
          </a:prstGeom>
        </p:spPr>
        <p:txBody>
          <a:bodyPr wrap="square">
            <a:spAutoFit/>
          </a:bodyPr>
          <a:lstStyle/>
          <a:p>
            <a:r>
              <a:rPr lang="de-DE" sz="2000" b="1" smtClean="0">
                <a:solidFill>
                  <a:schemeClr val="bg1"/>
                </a:solidFill>
              </a:rPr>
              <a:t>ab KW 32 </a:t>
            </a:r>
            <a:endParaRPr lang="en-US" sz="2000" b="1">
              <a:solidFill>
                <a:schemeClr val="bg1"/>
              </a:solidFill>
            </a:endParaRPr>
          </a:p>
        </p:txBody>
      </p:sp>
      <p:cxnSp>
        <p:nvCxnSpPr>
          <p:cNvPr id="13" name="Gerade Verbindung 12"/>
          <p:cNvCxnSpPr/>
          <p:nvPr/>
        </p:nvCxnSpPr>
        <p:spPr>
          <a:xfrm>
            <a:off x="6084168" y="3789040"/>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074" name="Picture 2" descr="http://www.aperto.de/start/leistungen/redaktion/teaserImgBinary/A_Redaktion_4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124744"/>
            <a:ext cx="3230484" cy="181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960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chtungspfeil 37"/>
          <p:cNvSpPr/>
          <p:nvPr/>
        </p:nvSpPr>
        <p:spPr>
          <a:xfrm>
            <a:off x="5292080" y="4437112"/>
            <a:ext cx="3851920"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el 3"/>
          <p:cNvSpPr>
            <a:spLocks noGrp="1"/>
          </p:cNvSpPr>
          <p:nvPr>
            <p:ph type="title"/>
          </p:nvPr>
        </p:nvSpPr>
        <p:spPr/>
        <p:txBody>
          <a:bodyPr/>
          <a:lstStyle/>
          <a:p>
            <a:r>
              <a:rPr lang="de-DE" smtClean="0"/>
              <a:t>Zeitplan</a:t>
            </a:r>
            <a:endParaRPr lang="en-US"/>
          </a:p>
        </p:txBody>
      </p:sp>
      <p:sp>
        <p:nvSpPr>
          <p:cNvPr id="5" name="Richtungspfeil 4"/>
          <p:cNvSpPr/>
          <p:nvPr/>
        </p:nvSpPr>
        <p:spPr>
          <a:xfrm>
            <a:off x="-468560" y="4437112"/>
            <a:ext cx="5904656"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hteck 5"/>
          <p:cNvSpPr/>
          <p:nvPr/>
        </p:nvSpPr>
        <p:spPr>
          <a:xfrm>
            <a:off x="395536" y="5589240"/>
            <a:ext cx="8064896" cy="707886"/>
          </a:xfrm>
          <a:prstGeom prst="rect">
            <a:avLst/>
          </a:prstGeom>
        </p:spPr>
        <p:txBody>
          <a:bodyPr wrap="square">
            <a:spAutoFit/>
          </a:bodyPr>
          <a:lstStyle/>
          <a:p>
            <a:r>
              <a:rPr lang="de-DE" sz="2000" b="1" smtClean="0"/>
              <a:t>Während des Lektoratsprozesses …		… Abstimmung	</a:t>
            </a:r>
            <a:endParaRPr lang="en-US" sz="2000" b="1"/>
          </a:p>
        </p:txBody>
      </p:sp>
      <p:grpSp>
        <p:nvGrpSpPr>
          <p:cNvPr id="12" name="Gruppieren 11"/>
          <p:cNvGrpSpPr/>
          <p:nvPr/>
        </p:nvGrpSpPr>
        <p:grpSpPr>
          <a:xfrm>
            <a:off x="715492" y="4061110"/>
            <a:ext cx="328116" cy="1080120"/>
            <a:chOff x="1075532" y="4061110"/>
            <a:chExt cx="328116" cy="1080120"/>
          </a:xfrm>
        </p:grpSpPr>
        <p:sp>
          <p:nvSpPr>
            <p:cNvPr id="7" name="Ellipse 6"/>
            <p:cNvSpPr/>
            <p:nvPr/>
          </p:nvSpPr>
          <p:spPr>
            <a:xfrm>
              <a:off x="1075532" y="4813114"/>
              <a:ext cx="328116" cy="328116"/>
            </a:xfrm>
            <a:prstGeom prst="ellipse">
              <a:avLst/>
            </a:prstGeom>
            <a:solidFill>
              <a:schemeClr val="bg1">
                <a:lumMod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 Verbindung 10"/>
            <p:cNvCxnSpPr/>
            <p:nvPr/>
          </p:nvCxnSpPr>
          <p:spPr>
            <a:xfrm flipV="1">
              <a:off x="1239590" y="4061110"/>
              <a:ext cx="0" cy="80805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Rechteck 12"/>
          <p:cNvSpPr/>
          <p:nvPr/>
        </p:nvSpPr>
        <p:spPr>
          <a:xfrm rot="18900000">
            <a:off x="243639" y="2278151"/>
            <a:ext cx="3266338" cy="923330"/>
          </a:xfrm>
          <a:prstGeom prst="rect">
            <a:avLst/>
          </a:prstGeom>
        </p:spPr>
        <p:txBody>
          <a:bodyPr wrap="square">
            <a:spAutoFit/>
          </a:bodyPr>
          <a:lstStyle/>
          <a:p>
            <a:r>
              <a:rPr lang="de-DE" b="1" smtClean="0">
                <a:solidFill>
                  <a:schemeClr val="tx1">
                    <a:lumMod val="50000"/>
                    <a:lumOff val="50000"/>
                  </a:schemeClr>
                </a:solidFill>
              </a:rPr>
              <a:t>Koordinationstermine</a:t>
            </a:r>
            <a:r>
              <a:rPr lang="de-DE" smtClean="0">
                <a:solidFill>
                  <a:schemeClr val="tx1">
                    <a:lumMod val="50000"/>
                    <a:lumOff val="50000"/>
                  </a:schemeClr>
                </a:solidFill>
              </a:rPr>
              <a:t> </a:t>
            </a:r>
            <a:br>
              <a:rPr lang="de-DE" smtClean="0">
                <a:solidFill>
                  <a:schemeClr val="tx1">
                    <a:lumMod val="50000"/>
                    <a:lumOff val="50000"/>
                  </a:schemeClr>
                </a:solidFill>
              </a:rPr>
            </a:br>
            <a:r>
              <a:rPr lang="de-DE" smtClean="0">
                <a:solidFill>
                  <a:schemeClr val="tx1">
                    <a:lumMod val="50000"/>
                    <a:lumOff val="50000"/>
                  </a:schemeClr>
                </a:solidFill>
              </a:rPr>
              <a:t>Dr</a:t>
            </a:r>
            <a:r>
              <a:rPr lang="de-DE">
                <a:solidFill>
                  <a:schemeClr val="tx1">
                    <a:lumMod val="50000"/>
                    <a:lumOff val="50000"/>
                  </a:schemeClr>
                </a:solidFill>
              </a:rPr>
              <a:t>. Barnstedt / Prof. Hanselka	</a:t>
            </a:r>
            <a:endParaRPr lang="en-US">
              <a:solidFill>
                <a:schemeClr val="tx1">
                  <a:lumMod val="50000"/>
                  <a:lumOff val="50000"/>
                </a:schemeClr>
              </a:solidFill>
            </a:endParaRPr>
          </a:p>
        </p:txBody>
      </p:sp>
      <p:grpSp>
        <p:nvGrpSpPr>
          <p:cNvPr id="14" name="Gruppieren 13"/>
          <p:cNvGrpSpPr/>
          <p:nvPr/>
        </p:nvGrpSpPr>
        <p:grpSpPr>
          <a:xfrm>
            <a:off x="2307380" y="4061109"/>
            <a:ext cx="328116" cy="1080120"/>
            <a:chOff x="1075532" y="4061110"/>
            <a:chExt cx="328116" cy="1080120"/>
          </a:xfrm>
        </p:grpSpPr>
        <p:sp>
          <p:nvSpPr>
            <p:cNvPr id="15" name="Ellipse 14"/>
            <p:cNvSpPr/>
            <p:nvPr/>
          </p:nvSpPr>
          <p:spPr>
            <a:xfrm>
              <a:off x="1075532" y="4813114"/>
              <a:ext cx="328116" cy="328116"/>
            </a:xfrm>
            <a:prstGeom prst="ellipse">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Gerade Verbindung 15"/>
            <p:cNvCxnSpPr/>
            <p:nvPr/>
          </p:nvCxnSpPr>
          <p:spPr>
            <a:xfrm flipV="1">
              <a:off x="1239590" y="4061110"/>
              <a:ext cx="0" cy="8080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Rechteck 16"/>
          <p:cNvSpPr/>
          <p:nvPr/>
        </p:nvSpPr>
        <p:spPr>
          <a:xfrm rot="18900000">
            <a:off x="1733475" y="2260112"/>
            <a:ext cx="4100831" cy="369332"/>
          </a:xfrm>
          <a:prstGeom prst="rect">
            <a:avLst/>
          </a:prstGeom>
        </p:spPr>
        <p:txBody>
          <a:bodyPr wrap="square">
            <a:spAutoFit/>
          </a:bodyPr>
          <a:lstStyle/>
          <a:p>
            <a:r>
              <a:rPr lang="de-DE" b="1" smtClean="0">
                <a:solidFill>
                  <a:srgbClr val="C00000"/>
                </a:solidFill>
              </a:rPr>
              <a:t>Infoveranstaltung</a:t>
            </a:r>
            <a:r>
              <a:rPr lang="de-DE" smtClean="0">
                <a:solidFill>
                  <a:srgbClr val="C00000"/>
                </a:solidFill>
              </a:rPr>
              <a:t> I: Campus Nord</a:t>
            </a:r>
            <a:endParaRPr lang="en-US">
              <a:solidFill>
                <a:srgbClr val="C00000"/>
              </a:solidFill>
            </a:endParaRPr>
          </a:p>
        </p:txBody>
      </p:sp>
      <p:sp>
        <p:nvSpPr>
          <p:cNvPr id="21" name="Rechteck 20"/>
          <p:cNvSpPr/>
          <p:nvPr/>
        </p:nvSpPr>
        <p:spPr>
          <a:xfrm rot="18900000">
            <a:off x="2977815" y="2327510"/>
            <a:ext cx="3910197" cy="369332"/>
          </a:xfrm>
          <a:prstGeom prst="rect">
            <a:avLst/>
          </a:prstGeom>
        </p:spPr>
        <p:txBody>
          <a:bodyPr wrap="square">
            <a:spAutoFit/>
          </a:bodyPr>
          <a:lstStyle/>
          <a:p>
            <a:r>
              <a:rPr lang="de-DE" b="1" smtClean="0">
                <a:solidFill>
                  <a:schemeClr val="tx1">
                    <a:lumMod val="50000"/>
                    <a:lumOff val="50000"/>
                  </a:schemeClr>
                </a:solidFill>
              </a:rPr>
              <a:t>Infoveranstaltung</a:t>
            </a:r>
            <a:r>
              <a:rPr lang="de-DE" smtClean="0">
                <a:solidFill>
                  <a:schemeClr val="tx1">
                    <a:lumMod val="50000"/>
                    <a:lumOff val="50000"/>
                  </a:schemeClr>
                </a:solidFill>
              </a:rPr>
              <a:t> II: </a:t>
            </a:r>
            <a:r>
              <a:rPr lang="de-DE">
                <a:solidFill>
                  <a:schemeClr val="tx1">
                    <a:lumMod val="50000"/>
                    <a:lumOff val="50000"/>
                  </a:schemeClr>
                </a:solidFill>
              </a:rPr>
              <a:t>Campus </a:t>
            </a:r>
            <a:r>
              <a:rPr lang="de-DE" smtClean="0">
                <a:solidFill>
                  <a:schemeClr val="tx1">
                    <a:lumMod val="50000"/>
                    <a:lumOff val="50000"/>
                  </a:schemeClr>
                </a:solidFill>
              </a:rPr>
              <a:t>Süd</a:t>
            </a:r>
            <a:endParaRPr lang="en-US">
              <a:solidFill>
                <a:schemeClr val="tx1">
                  <a:lumMod val="50000"/>
                  <a:lumOff val="50000"/>
                </a:schemeClr>
              </a:solidFill>
            </a:endParaRPr>
          </a:p>
        </p:txBody>
      </p:sp>
      <p:sp>
        <p:nvSpPr>
          <p:cNvPr id="22" name="Rechteck 21"/>
          <p:cNvSpPr/>
          <p:nvPr/>
        </p:nvSpPr>
        <p:spPr>
          <a:xfrm rot="18900000">
            <a:off x="4604675" y="2200555"/>
            <a:ext cx="3853265" cy="584775"/>
          </a:xfrm>
          <a:prstGeom prst="rect">
            <a:avLst/>
          </a:prstGeom>
        </p:spPr>
        <p:txBody>
          <a:bodyPr wrap="square">
            <a:spAutoFit/>
          </a:bodyPr>
          <a:lstStyle/>
          <a:p>
            <a:r>
              <a:rPr lang="de-DE" sz="1600">
                <a:solidFill>
                  <a:schemeClr val="tx1">
                    <a:lumMod val="50000"/>
                    <a:lumOff val="50000"/>
                  </a:schemeClr>
                </a:solidFill>
              </a:rPr>
              <a:t>KIT-weite </a:t>
            </a:r>
            <a:r>
              <a:rPr lang="de-DE" sz="1600" b="1">
                <a:solidFill>
                  <a:schemeClr val="tx1">
                    <a:lumMod val="50000"/>
                    <a:lumOff val="50000"/>
                  </a:schemeClr>
                </a:solidFill>
              </a:rPr>
              <a:t>Publizierung</a:t>
            </a:r>
            <a:r>
              <a:rPr lang="de-DE" sz="1600">
                <a:solidFill>
                  <a:schemeClr val="tx1">
                    <a:lumMod val="50000"/>
                    <a:lumOff val="50000"/>
                  </a:schemeClr>
                </a:solidFill>
              </a:rPr>
              <a:t> der zur Wahl gestellten </a:t>
            </a:r>
            <a:r>
              <a:rPr lang="de-DE" sz="1600" smtClean="0">
                <a:solidFill>
                  <a:schemeClr val="tx1">
                    <a:lumMod val="50000"/>
                    <a:lumOff val="50000"/>
                  </a:schemeClr>
                </a:solidFill>
              </a:rPr>
              <a:t>Leitbildmodule</a:t>
            </a:r>
            <a:endParaRPr lang="en-US" sz="1600">
              <a:solidFill>
                <a:schemeClr val="tx1">
                  <a:lumMod val="50000"/>
                  <a:lumOff val="50000"/>
                </a:schemeClr>
              </a:solidFill>
            </a:endParaRPr>
          </a:p>
        </p:txBody>
      </p:sp>
      <p:grpSp>
        <p:nvGrpSpPr>
          <p:cNvPr id="26" name="Gruppieren 25"/>
          <p:cNvGrpSpPr/>
          <p:nvPr/>
        </p:nvGrpSpPr>
        <p:grpSpPr>
          <a:xfrm>
            <a:off x="3506307" y="4061110"/>
            <a:ext cx="328116" cy="1080120"/>
            <a:chOff x="1075532" y="4061110"/>
            <a:chExt cx="328116" cy="1080120"/>
          </a:xfrm>
        </p:grpSpPr>
        <p:sp>
          <p:nvSpPr>
            <p:cNvPr id="27" name="Ellipse 26"/>
            <p:cNvSpPr/>
            <p:nvPr/>
          </p:nvSpPr>
          <p:spPr>
            <a:xfrm>
              <a:off x="1075532" y="4813114"/>
              <a:ext cx="328116" cy="328116"/>
            </a:xfrm>
            <a:prstGeom prst="ellipse">
              <a:avLst/>
            </a:prstGeom>
            <a:solidFill>
              <a:schemeClr val="bg1">
                <a:lumMod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Gerade Verbindung 27"/>
            <p:cNvCxnSpPr/>
            <p:nvPr/>
          </p:nvCxnSpPr>
          <p:spPr>
            <a:xfrm flipV="1">
              <a:off x="1239590" y="4061110"/>
              <a:ext cx="0" cy="80805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a:xfrm>
            <a:off x="5135482" y="4061110"/>
            <a:ext cx="328116" cy="1080120"/>
            <a:chOff x="1075532" y="4061110"/>
            <a:chExt cx="328116" cy="1080120"/>
          </a:xfrm>
        </p:grpSpPr>
        <p:sp>
          <p:nvSpPr>
            <p:cNvPr id="30" name="Ellipse 29"/>
            <p:cNvSpPr/>
            <p:nvPr/>
          </p:nvSpPr>
          <p:spPr>
            <a:xfrm>
              <a:off x="1075532" y="4813114"/>
              <a:ext cx="328116" cy="328116"/>
            </a:xfrm>
            <a:prstGeom prst="ellipse">
              <a:avLst/>
            </a:prstGeom>
            <a:solidFill>
              <a:schemeClr val="bg1">
                <a:lumMod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Gerade Verbindung 30"/>
            <p:cNvCxnSpPr/>
            <p:nvPr/>
          </p:nvCxnSpPr>
          <p:spPr>
            <a:xfrm flipV="1">
              <a:off x="1239590" y="4061110"/>
              <a:ext cx="0" cy="80805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2" name="Rechteck 31"/>
          <p:cNvSpPr/>
          <p:nvPr/>
        </p:nvSpPr>
        <p:spPr>
          <a:xfrm rot="18900000">
            <a:off x="1939315" y="3053908"/>
            <a:ext cx="1510595" cy="307777"/>
          </a:xfrm>
          <a:prstGeom prst="rect">
            <a:avLst/>
          </a:prstGeom>
        </p:spPr>
        <p:txBody>
          <a:bodyPr wrap="square">
            <a:spAutoFit/>
          </a:bodyPr>
          <a:lstStyle/>
          <a:p>
            <a:r>
              <a:rPr lang="de-DE" sz="1400" smtClean="0">
                <a:solidFill>
                  <a:srgbClr val="C00000"/>
                </a:solidFill>
              </a:rPr>
              <a:t>27.09.2013</a:t>
            </a:r>
            <a:endParaRPr lang="en-US" sz="1400">
              <a:solidFill>
                <a:srgbClr val="C00000"/>
              </a:solidFill>
            </a:endParaRPr>
          </a:p>
        </p:txBody>
      </p:sp>
      <p:sp>
        <p:nvSpPr>
          <p:cNvPr id="33" name="Rechteck 32"/>
          <p:cNvSpPr/>
          <p:nvPr/>
        </p:nvSpPr>
        <p:spPr>
          <a:xfrm rot="18900000">
            <a:off x="3173810" y="3072380"/>
            <a:ext cx="1510595" cy="307777"/>
          </a:xfrm>
          <a:prstGeom prst="rect">
            <a:avLst/>
          </a:prstGeom>
        </p:spPr>
        <p:txBody>
          <a:bodyPr wrap="square">
            <a:spAutoFit/>
          </a:bodyPr>
          <a:lstStyle/>
          <a:p>
            <a:r>
              <a:rPr lang="de-DE" sz="1400" smtClean="0">
                <a:solidFill>
                  <a:schemeClr val="tx1">
                    <a:lumMod val="50000"/>
                    <a:lumOff val="50000"/>
                  </a:schemeClr>
                </a:solidFill>
              </a:rPr>
              <a:t>08.11.2013</a:t>
            </a:r>
            <a:endParaRPr lang="en-US" sz="1400">
              <a:solidFill>
                <a:schemeClr val="tx1">
                  <a:lumMod val="50000"/>
                  <a:lumOff val="50000"/>
                </a:schemeClr>
              </a:solidFill>
            </a:endParaRPr>
          </a:p>
        </p:txBody>
      </p:sp>
      <p:sp>
        <p:nvSpPr>
          <p:cNvPr id="23" name="Rechteck 22"/>
          <p:cNvSpPr/>
          <p:nvPr/>
        </p:nvSpPr>
        <p:spPr>
          <a:xfrm rot="-2700000">
            <a:off x="4797823" y="3156631"/>
            <a:ext cx="723275" cy="307777"/>
          </a:xfrm>
          <a:prstGeom prst="rect">
            <a:avLst/>
          </a:prstGeom>
        </p:spPr>
        <p:txBody>
          <a:bodyPr wrap="none">
            <a:spAutoFit/>
          </a:bodyPr>
          <a:lstStyle/>
          <a:p>
            <a:r>
              <a:rPr lang="de-DE" sz="1400" smtClean="0">
                <a:solidFill>
                  <a:schemeClr val="tx1">
                    <a:lumMod val="50000"/>
                    <a:lumOff val="50000"/>
                  </a:schemeClr>
                </a:solidFill>
              </a:rPr>
              <a:t>KW</a:t>
            </a:r>
            <a:r>
              <a:rPr lang="de-DE" sz="1400" smtClean="0"/>
              <a:t> </a:t>
            </a:r>
            <a:r>
              <a:rPr lang="de-DE" sz="1400" smtClean="0">
                <a:solidFill>
                  <a:schemeClr val="tx1">
                    <a:lumMod val="50000"/>
                    <a:lumOff val="50000"/>
                  </a:schemeClr>
                </a:solidFill>
              </a:rPr>
              <a:t>46</a:t>
            </a:r>
          </a:p>
        </p:txBody>
      </p:sp>
      <p:grpSp>
        <p:nvGrpSpPr>
          <p:cNvPr id="25" name="Gruppieren 24"/>
          <p:cNvGrpSpPr/>
          <p:nvPr/>
        </p:nvGrpSpPr>
        <p:grpSpPr>
          <a:xfrm>
            <a:off x="6588224" y="4061110"/>
            <a:ext cx="328116" cy="1080120"/>
            <a:chOff x="1075532" y="4061110"/>
            <a:chExt cx="328116" cy="1080120"/>
          </a:xfrm>
        </p:grpSpPr>
        <p:sp>
          <p:nvSpPr>
            <p:cNvPr id="34" name="Ellipse 33"/>
            <p:cNvSpPr/>
            <p:nvPr/>
          </p:nvSpPr>
          <p:spPr>
            <a:xfrm>
              <a:off x="1075532" y="4813114"/>
              <a:ext cx="328116" cy="328116"/>
            </a:xfrm>
            <a:prstGeom prst="ellipse">
              <a:avLst/>
            </a:prstGeom>
            <a:solidFill>
              <a:schemeClr val="bg1">
                <a:lumMod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Gerade Verbindung 34"/>
            <p:cNvCxnSpPr/>
            <p:nvPr/>
          </p:nvCxnSpPr>
          <p:spPr>
            <a:xfrm flipV="1">
              <a:off x="1239590" y="4061110"/>
              <a:ext cx="0" cy="80805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6" name="Rechteck 35"/>
          <p:cNvSpPr/>
          <p:nvPr/>
        </p:nvSpPr>
        <p:spPr>
          <a:xfrm rot="18900000">
            <a:off x="6203195" y="2358783"/>
            <a:ext cx="3057518" cy="830997"/>
          </a:xfrm>
          <a:prstGeom prst="rect">
            <a:avLst/>
          </a:prstGeom>
        </p:spPr>
        <p:txBody>
          <a:bodyPr wrap="square">
            <a:spAutoFit/>
          </a:bodyPr>
          <a:lstStyle/>
          <a:p>
            <a:r>
              <a:rPr lang="de-DE" sz="1600" b="1" smtClean="0">
                <a:solidFill>
                  <a:schemeClr val="tx1">
                    <a:lumMod val="50000"/>
                    <a:lumOff val="50000"/>
                  </a:schemeClr>
                </a:solidFill>
              </a:rPr>
              <a:t>Abstimmung</a:t>
            </a:r>
            <a:r>
              <a:rPr lang="de-DE" sz="1600" smtClean="0">
                <a:solidFill>
                  <a:schemeClr val="tx1">
                    <a:lumMod val="50000"/>
                    <a:lumOff val="50000"/>
                  </a:schemeClr>
                </a:solidFill>
              </a:rPr>
              <a:t> über die verschiedenen Leitbildmodule durch die KIT-Mitglieder</a:t>
            </a:r>
            <a:endParaRPr lang="en-US" sz="1600">
              <a:solidFill>
                <a:schemeClr val="tx1">
                  <a:lumMod val="50000"/>
                  <a:lumOff val="50000"/>
                </a:schemeClr>
              </a:solidFill>
            </a:endParaRPr>
          </a:p>
        </p:txBody>
      </p:sp>
      <p:sp>
        <p:nvSpPr>
          <p:cNvPr id="37" name="Rechteck 36"/>
          <p:cNvSpPr/>
          <p:nvPr/>
        </p:nvSpPr>
        <p:spPr>
          <a:xfrm rot="-2700000">
            <a:off x="6170800" y="2986050"/>
            <a:ext cx="1120820" cy="307777"/>
          </a:xfrm>
          <a:prstGeom prst="rect">
            <a:avLst/>
          </a:prstGeom>
        </p:spPr>
        <p:txBody>
          <a:bodyPr wrap="none">
            <a:spAutoFit/>
          </a:bodyPr>
          <a:lstStyle/>
          <a:p>
            <a:r>
              <a:rPr lang="de-DE" sz="1400" smtClean="0">
                <a:solidFill>
                  <a:schemeClr val="tx1">
                    <a:lumMod val="50000"/>
                    <a:lumOff val="50000"/>
                  </a:schemeClr>
                </a:solidFill>
              </a:rPr>
              <a:t>KW</a:t>
            </a:r>
            <a:r>
              <a:rPr lang="de-DE" sz="1400" smtClean="0"/>
              <a:t> </a:t>
            </a:r>
            <a:r>
              <a:rPr lang="de-DE" sz="1400" smtClean="0">
                <a:solidFill>
                  <a:schemeClr val="tx1">
                    <a:lumMod val="50000"/>
                    <a:lumOff val="50000"/>
                  </a:schemeClr>
                </a:solidFill>
              </a:rPr>
              <a:t>47 – 48</a:t>
            </a:r>
          </a:p>
        </p:txBody>
      </p:sp>
    </p:spTree>
    <p:extLst>
      <p:ext uri="{BB962C8B-B14F-4D97-AF65-F5344CB8AC3E}">
        <p14:creationId xmlns:p14="http://schemas.microsoft.com/office/powerpoint/2010/main" val="1267863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Zeitplan</a:t>
            </a:r>
            <a:endParaRPr lang="en-US"/>
          </a:p>
        </p:txBody>
      </p:sp>
      <p:sp>
        <p:nvSpPr>
          <p:cNvPr id="6" name="Richtungspfeil 5"/>
          <p:cNvSpPr/>
          <p:nvPr/>
        </p:nvSpPr>
        <p:spPr>
          <a:xfrm>
            <a:off x="-468560" y="4437112"/>
            <a:ext cx="2520280" cy="1080120"/>
          </a:xfrm>
          <a:prstGeom prst="homePlat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chtungspfeil 6"/>
          <p:cNvSpPr/>
          <p:nvPr/>
        </p:nvSpPr>
        <p:spPr>
          <a:xfrm>
            <a:off x="2267744" y="4437112"/>
            <a:ext cx="2880320"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mtClean="0"/>
              <a:t>Umsetzung I</a:t>
            </a:r>
            <a:endParaRPr lang="en-US"/>
          </a:p>
        </p:txBody>
      </p:sp>
      <p:sp>
        <p:nvSpPr>
          <p:cNvPr id="8" name="Richtungspfeil 7"/>
          <p:cNvSpPr/>
          <p:nvPr/>
        </p:nvSpPr>
        <p:spPr>
          <a:xfrm>
            <a:off x="5436096" y="4437112"/>
            <a:ext cx="2810041"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mtClean="0"/>
              <a:t>Umsetzung II</a:t>
            </a:r>
            <a:endParaRPr lang="en-US"/>
          </a:p>
        </p:txBody>
      </p:sp>
      <p:sp>
        <p:nvSpPr>
          <p:cNvPr id="9" name="Richtungspfeil 8"/>
          <p:cNvSpPr/>
          <p:nvPr/>
        </p:nvSpPr>
        <p:spPr>
          <a:xfrm>
            <a:off x="8532440" y="4437112"/>
            <a:ext cx="971600" cy="1080120"/>
          </a:xfrm>
          <a:prstGeom prst="homePlate">
            <a:avLst>
              <a:gd name="adj" fmla="val 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hteck 9"/>
          <p:cNvSpPr/>
          <p:nvPr/>
        </p:nvSpPr>
        <p:spPr>
          <a:xfrm>
            <a:off x="323528" y="2998693"/>
            <a:ext cx="5436096" cy="707886"/>
          </a:xfrm>
          <a:prstGeom prst="rect">
            <a:avLst/>
          </a:prstGeom>
        </p:spPr>
        <p:txBody>
          <a:bodyPr wrap="square">
            <a:spAutoFit/>
          </a:bodyPr>
          <a:lstStyle/>
          <a:p>
            <a:r>
              <a:rPr lang="de-DE" sz="2000" b="1"/>
              <a:t>Wahl</a:t>
            </a:r>
            <a:r>
              <a:rPr lang="de-DE" sz="2000"/>
              <a:t> der besten Leitbild- und </a:t>
            </a:r>
            <a:r>
              <a:rPr lang="de-DE" sz="2000" smtClean="0"/>
              <a:t>Slogan-Version </a:t>
            </a:r>
            <a:r>
              <a:rPr lang="de-DE" sz="2000" b="1"/>
              <a:t>durch die </a:t>
            </a:r>
            <a:r>
              <a:rPr lang="de-DE" sz="2000" b="1" smtClean="0"/>
              <a:t>KIT-Mitglieder</a:t>
            </a:r>
            <a:endParaRPr lang="en-US" sz="2000" b="1"/>
          </a:p>
        </p:txBody>
      </p:sp>
      <p:sp>
        <p:nvSpPr>
          <p:cNvPr id="11" name="Rechteck 10"/>
          <p:cNvSpPr/>
          <p:nvPr/>
        </p:nvSpPr>
        <p:spPr>
          <a:xfrm>
            <a:off x="35496" y="4792506"/>
            <a:ext cx="1638501" cy="400110"/>
          </a:xfrm>
          <a:prstGeom prst="rect">
            <a:avLst/>
          </a:prstGeom>
        </p:spPr>
        <p:txBody>
          <a:bodyPr wrap="square">
            <a:spAutoFit/>
          </a:bodyPr>
          <a:lstStyle/>
          <a:p>
            <a:r>
              <a:rPr lang="de-DE" sz="2000" b="1" smtClean="0">
                <a:solidFill>
                  <a:schemeClr val="bg1"/>
                </a:solidFill>
              </a:rPr>
              <a:t>KW 47 – 48 </a:t>
            </a:r>
            <a:endParaRPr lang="en-US" sz="2000" b="1">
              <a:solidFill>
                <a:schemeClr val="bg1"/>
              </a:solidFill>
            </a:endParaRPr>
          </a:p>
        </p:txBody>
      </p:sp>
      <p:cxnSp>
        <p:nvCxnSpPr>
          <p:cNvPr id="13" name="Gerade Verbindung 12"/>
          <p:cNvCxnSpPr/>
          <p:nvPr/>
        </p:nvCxnSpPr>
        <p:spPr>
          <a:xfrm>
            <a:off x="755576" y="3789040"/>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100" name="Picture 4" descr="http://www.stuve.uni-muenchen.de/termine/2013/wahlen13/wah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816" y="1171648"/>
            <a:ext cx="2783632" cy="22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060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1124744"/>
            <a:ext cx="7852544" cy="3379440"/>
          </a:xfrm>
        </p:spPr>
        <p:txBody>
          <a:bodyPr/>
          <a:lstStyle/>
          <a:p>
            <a:pPr>
              <a:lnSpc>
                <a:spcPct val="150000"/>
              </a:lnSpc>
            </a:pPr>
            <a:r>
              <a:rPr lang="de-DE" smtClean="0"/>
              <a:t>Pilotprojekt „KIT-Leitbildprojekt“ erfreulich erfolgreich</a:t>
            </a:r>
          </a:p>
          <a:p>
            <a:pPr lvl="1">
              <a:lnSpc>
                <a:spcPct val="150000"/>
              </a:lnSpc>
            </a:pPr>
            <a:r>
              <a:rPr lang="de-DE" smtClean="0"/>
              <a:t>Rege Beteiligung</a:t>
            </a:r>
          </a:p>
          <a:p>
            <a:pPr lvl="1">
              <a:lnSpc>
                <a:spcPct val="150000"/>
              </a:lnSpc>
            </a:pPr>
            <a:r>
              <a:rPr lang="de-DE" smtClean="0"/>
              <a:t>Hohe inhaltliche Qualität</a:t>
            </a:r>
          </a:p>
          <a:p>
            <a:pPr lvl="1">
              <a:lnSpc>
                <a:spcPct val="150000"/>
              </a:lnSpc>
            </a:pPr>
            <a:r>
              <a:rPr lang="de-DE" smtClean="0"/>
              <a:t>Überwiegend sehr positives Feedback</a:t>
            </a:r>
          </a:p>
          <a:p>
            <a:pPr>
              <a:lnSpc>
                <a:spcPct val="150000"/>
              </a:lnSpc>
            </a:pPr>
            <a:r>
              <a:rPr lang="de-DE" smtClean="0"/>
              <a:t>Überraschend viele und kreative Vorschläge zur „Umsetzung“, insbesondere von Studierenden</a:t>
            </a:r>
          </a:p>
          <a:p>
            <a:pPr>
              <a:lnSpc>
                <a:spcPct val="150000"/>
              </a:lnSpc>
            </a:pPr>
            <a:r>
              <a:rPr lang="de-DE" smtClean="0"/>
              <a:t>Weitere Projekte/Verstetigung erscheinen sinnvoll</a:t>
            </a:r>
          </a:p>
        </p:txBody>
      </p:sp>
      <p:sp>
        <p:nvSpPr>
          <p:cNvPr id="3" name="Fußzeilenplatzhalter 2"/>
          <p:cNvSpPr>
            <a:spLocks noGrp="1"/>
          </p:cNvSpPr>
          <p:nvPr>
            <p:ph type="ftr" sz="quarter" idx="10"/>
          </p:nvPr>
        </p:nvSpPr>
        <p:spPr/>
        <p:txBody>
          <a:bodyPr/>
          <a:lstStyle/>
          <a:p>
            <a:r>
              <a:rPr lang="de-DE" smtClean="0"/>
              <a:t>Christof Weinhardt</a:t>
            </a:r>
            <a:endParaRPr lang="de-DE" dirty="0"/>
          </a:p>
        </p:txBody>
      </p:sp>
      <p:sp>
        <p:nvSpPr>
          <p:cNvPr id="4" name="Titel 3"/>
          <p:cNvSpPr>
            <a:spLocks noGrp="1"/>
          </p:cNvSpPr>
          <p:nvPr>
            <p:ph type="title"/>
          </p:nvPr>
        </p:nvSpPr>
        <p:spPr/>
        <p:txBody>
          <a:bodyPr/>
          <a:lstStyle/>
          <a:p>
            <a:r>
              <a:rPr lang="de-DE" smtClean="0"/>
              <a:t>Zwischenfazit</a:t>
            </a:r>
            <a:endParaRPr lang="en-US"/>
          </a:p>
        </p:txBody>
      </p:sp>
    </p:spTree>
    <p:extLst>
      <p:ext uri="{BB962C8B-B14F-4D97-AF65-F5344CB8AC3E}">
        <p14:creationId xmlns:p14="http://schemas.microsoft.com/office/powerpoint/2010/main" val="3952698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pic>
        <p:nvPicPr>
          <p:cNvPr id="5" name="Picture 2" descr="https://encrypted-tbn0.gstatic.com/images?q=tbn:ANd9GcQdLbO3a8ZDARdw8I3mJMV5xsO22SwnoJnO0Lw_6x2ksYCQx6iJ_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40" y="3774759"/>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1327340" y="3774758"/>
            <a:ext cx="3244661"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1691680" y="3774758"/>
            <a:ext cx="3168352"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2123728" y="3774758"/>
            <a:ext cx="3024336"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nhaltsplatzhalter 2"/>
          <p:cNvSpPr txBox="1">
            <a:spLocks/>
          </p:cNvSpPr>
          <p:nvPr/>
        </p:nvSpPr>
        <p:spPr bwMode="auto">
          <a:xfrm>
            <a:off x="1763688" y="4797152"/>
            <a:ext cx="6985024" cy="12956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buFontTx/>
              <a:buNone/>
            </a:pPr>
            <a:r>
              <a:rPr lang="de-DE" sz="5400" b="1" kern="0" smtClean="0">
                <a:latin typeface="Calibri" pitchFamily="34" charset="0"/>
              </a:rPr>
              <a:t>Beteiligung</a:t>
            </a:r>
            <a:endParaRPr lang="en-US" sz="5400" b="1" kern="0" dirty="0">
              <a:latin typeface="Calibri" pitchFamily="34" charset="0"/>
            </a:endParaRPr>
          </a:p>
        </p:txBody>
      </p:sp>
      <p:cxnSp>
        <p:nvCxnSpPr>
          <p:cNvPr id="10" name="Gerade Verbindung 9"/>
          <p:cNvCxnSpPr/>
          <p:nvPr/>
        </p:nvCxnSpPr>
        <p:spPr>
          <a:xfrm>
            <a:off x="1907704" y="5517232"/>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070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Für eParticipation: 10%-10%-Regel</a:t>
            </a:r>
            <a:endParaRPr lang="en-US"/>
          </a:p>
        </p:txBody>
      </p:sp>
      <p:sp>
        <p:nvSpPr>
          <p:cNvPr id="7" name="Rechteck 6"/>
          <p:cNvSpPr/>
          <p:nvPr/>
        </p:nvSpPr>
        <p:spPr>
          <a:xfrm>
            <a:off x="323528" y="980728"/>
            <a:ext cx="8496944" cy="1200329"/>
          </a:xfrm>
          <a:prstGeom prst="rect">
            <a:avLst/>
          </a:prstGeom>
        </p:spPr>
        <p:txBody>
          <a:bodyPr wrap="square">
            <a:spAutoFit/>
          </a:bodyPr>
          <a:lstStyle/>
          <a:p>
            <a:pPr marL="342900" indent="-342900" algn="just">
              <a:buFont typeface="Arial" pitchFamily="34" charset="0"/>
              <a:buChar char="•"/>
            </a:pPr>
            <a:r>
              <a:rPr lang="de-DE" b="1">
                <a:solidFill>
                  <a:srgbClr val="82BE3C"/>
                </a:solidFill>
                <a:latin typeface="+mj-lt"/>
                <a:cs typeface="Times New Roman" pitchFamily="18" charset="0"/>
              </a:rPr>
              <a:t>10% </a:t>
            </a:r>
            <a:r>
              <a:rPr lang="de-DE" smtClean="0">
                <a:latin typeface="+mj-lt"/>
                <a:cs typeface="Times New Roman" pitchFamily="18" charset="0"/>
              </a:rPr>
              <a:t>aller zur Beteiligten aufgerufenen </a:t>
            </a:r>
            <a:r>
              <a:rPr lang="de-DE" b="1" smtClean="0">
                <a:solidFill>
                  <a:srgbClr val="82BE3C"/>
                </a:solidFill>
                <a:latin typeface="+mj-lt"/>
                <a:cs typeface="Times New Roman" pitchFamily="18" charset="0"/>
              </a:rPr>
              <a:t>beteiligen sich passiv</a:t>
            </a:r>
            <a:r>
              <a:rPr lang="de-DE" smtClean="0">
                <a:latin typeface="+mj-lt"/>
                <a:cs typeface="Times New Roman" pitchFamily="18" charset="0"/>
              </a:rPr>
              <a:t/>
            </a:r>
            <a:br>
              <a:rPr lang="de-DE" smtClean="0">
                <a:latin typeface="+mj-lt"/>
                <a:cs typeface="Times New Roman" pitchFamily="18" charset="0"/>
              </a:rPr>
            </a:br>
            <a:r>
              <a:rPr lang="de-DE" smtClean="0">
                <a:latin typeface="+mj-lt"/>
                <a:cs typeface="Times New Roman" pitchFamily="18" charset="0"/>
              </a:rPr>
              <a:t>(z.B. durch Mitlesen, Verfolgen der Debatte)</a:t>
            </a:r>
            <a:endParaRPr lang="de-DE">
              <a:latin typeface="+mj-lt"/>
              <a:cs typeface="Times New Roman" pitchFamily="18" charset="0"/>
            </a:endParaRPr>
          </a:p>
          <a:p>
            <a:pPr marL="342900" indent="-342900" algn="just">
              <a:buFont typeface="Arial" pitchFamily="34" charset="0"/>
              <a:buChar char="•"/>
            </a:pPr>
            <a:r>
              <a:rPr lang="de-DE" smtClean="0">
                <a:latin typeface="+mj-lt"/>
                <a:cs typeface="Times New Roman" pitchFamily="18" charset="0"/>
              </a:rPr>
              <a:t>Von diesen 10% beteiligen sich </a:t>
            </a:r>
            <a:r>
              <a:rPr lang="de-DE" b="1" smtClean="0">
                <a:solidFill>
                  <a:srgbClr val="C00000"/>
                </a:solidFill>
                <a:latin typeface="+mj-lt"/>
                <a:cs typeface="Times New Roman" pitchFamily="18" charset="0"/>
              </a:rPr>
              <a:t>wiederum 10% aktiv</a:t>
            </a:r>
            <a:r>
              <a:rPr lang="de-DE" smtClean="0">
                <a:latin typeface="+mj-lt"/>
                <a:cs typeface="Times New Roman" pitchFamily="18" charset="0"/>
              </a:rPr>
              <a:t>, zum Beispiel durch das Verfassen eigener Beiträge, von Kommentaren, etc.</a:t>
            </a:r>
            <a:endParaRPr lang="en-US">
              <a:latin typeface="+mj-lt"/>
              <a:cs typeface="Times New Roman" pitchFamily="18" charset="0"/>
            </a:endParaRPr>
          </a:p>
        </p:txBody>
      </p:sp>
      <p:sp>
        <p:nvSpPr>
          <p:cNvPr id="9" name="Rechteck 8"/>
          <p:cNvSpPr/>
          <p:nvPr/>
        </p:nvSpPr>
        <p:spPr>
          <a:xfrm>
            <a:off x="2916176" y="2709280"/>
            <a:ext cx="3240000" cy="3240000"/>
          </a:xfrm>
          <a:prstGeom prst="rect">
            <a:avLst/>
          </a:prstGeom>
          <a:solidFill>
            <a:schemeClr val="bg1">
              <a:lumMod val="85000"/>
            </a:schemeClr>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2915668" y="4923280"/>
            <a:ext cx="1026000" cy="1026000"/>
          </a:xfrm>
          <a:prstGeom prst="rect">
            <a:avLst/>
          </a:prstGeom>
          <a:solidFill>
            <a:srgbClr val="82BE3C"/>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2921585" y="5622552"/>
            <a:ext cx="324000" cy="324000"/>
          </a:xfrm>
          <a:prstGeom prst="rect">
            <a:avLst/>
          </a:prstGeom>
          <a:solidFill>
            <a:srgbClr val="FF0000"/>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p:cNvSpPr txBox="1"/>
          <p:nvPr/>
        </p:nvSpPr>
        <p:spPr>
          <a:xfrm>
            <a:off x="6547905" y="5066020"/>
            <a:ext cx="1202798" cy="523220"/>
          </a:xfrm>
          <a:prstGeom prst="rect">
            <a:avLst/>
          </a:prstGeom>
          <a:noFill/>
        </p:spPr>
        <p:txBody>
          <a:bodyPr wrap="none" rtlCol="0">
            <a:spAutoFit/>
          </a:bodyPr>
          <a:lstStyle/>
          <a:p>
            <a:r>
              <a:rPr lang="de-DE" sz="2800" b="1" dirty="0" smtClean="0">
                <a:solidFill>
                  <a:srgbClr val="82BE3C"/>
                </a:solidFill>
                <a:latin typeface="Aharoni" pitchFamily="2" charset="-79"/>
                <a:cs typeface="Aharoni" pitchFamily="2" charset="-79"/>
              </a:rPr>
              <a:t>10,0%</a:t>
            </a:r>
            <a:endParaRPr lang="en-US" sz="2800" b="1" dirty="0">
              <a:solidFill>
                <a:srgbClr val="82BE3C"/>
              </a:solidFill>
              <a:latin typeface="Aharoni" pitchFamily="2" charset="-79"/>
              <a:cs typeface="Aharoni" pitchFamily="2" charset="-79"/>
            </a:endParaRPr>
          </a:p>
        </p:txBody>
      </p:sp>
      <p:sp>
        <p:nvSpPr>
          <p:cNvPr id="11" name="Textfeld 10"/>
          <p:cNvSpPr txBox="1"/>
          <p:nvPr/>
        </p:nvSpPr>
        <p:spPr>
          <a:xfrm>
            <a:off x="6547904" y="5426060"/>
            <a:ext cx="1202798" cy="523220"/>
          </a:xfrm>
          <a:prstGeom prst="rect">
            <a:avLst/>
          </a:prstGeom>
          <a:noFill/>
        </p:spPr>
        <p:txBody>
          <a:bodyPr wrap="none" rtlCol="0">
            <a:spAutoFit/>
          </a:bodyPr>
          <a:lstStyle/>
          <a:p>
            <a:r>
              <a:rPr lang="de-DE" sz="2800" b="1" dirty="0" smtClean="0">
                <a:solidFill>
                  <a:srgbClr val="C00000"/>
                </a:solidFill>
                <a:latin typeface="Aharoni" pitchFamily="2" charset="-79"/>
                <a:cs typeface="Aharoni" pitchFamily="2" charset="-79"/>
              </a:rPr>
              <a:t>10,0%</a:t>
            </a:r>
            <a:endParaRPr lang="en-US" sz="2800" b="1" dirty="0">
              <a:solidFill>
                <a:srgbClr val="C00000"/>
              </a:solidFill>
              <a:latin typeface="Aharoni" pitchFamily="2" charset="-79"/>
              <a:cs typeface="Aharoni" pitchFamily="2" charset="-79"/>
            </a:endParaRPr>
          </a:p>
        </p:txBody>
      </p:sp>
      <p:sp>
        <p:nvSpPr>
          <p:cNvPr id="12" name="Fußzeilenplatzhalter 2"/>
          <p:cNvSpPr>
            <a:spLocks noGrp="1"/>
          </p:cNvSpPr>
          <p:nvPr>
            <p:ph type="ftr" sz="quarter" idx="10"/>
          </p:nvPr>
        </p:nvSpPr>
        <p:spPr>
          <a:xfrm>
            <a:off x="1701800" y="6445250"/>
            <a:ext cx="4248150" cy="360363"/>
          </a:xfrm>
        </p:spPr>
        <p:txBody>
          <a:bodyPr/>
          <a:lstStyle/>
          <a:p>
            <a:r>
              <a:rPr lang="de-DE" dirty="0" smtClean="0"/>
              <a:t>Das KIT-Leitbildprojekt</a:t>
            </a:r>
            <a:endParaRPr lang="de-DE" dirty="0"/>
          </a:p>
        </p:txBody>
      </p:sp>
    </p:spTree>
    <p:extLst>
      <p:ext uri="{BB962C8B-B14F-4D97-AF65-F5344CB8AC3E}">
        <p14:creationId xmlns:p14="http://schemas.microsoft.com/office/powerpoint/2010/main" val="2452337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Für das KIT Leitbild</a:t>
            </a:r>
            <a:endParaRPr lang="en-US" dirty="0"/>
          </a:p>
        </p:txBody>
      </p:sp>
      <p:sp>
        <p:nvSpPr>
          <p:cNvPr id="6" name="Rechteck 5"/>
          <p:cNvSpPr/>
          <p:nvPr/>
        </p:nvSpPr>
        <p:spPr>
          <a:xfrm>
            <a:off x="2916176" y="2709280"/>
            <a:ext cx="3240000" cy="3240000"/>
          </a:xfrm>
          <a:prstGeom prst="rect">
            <a:avLst/>
          </a:prstGeom>
          <a:solidFill>
            <a:schemeClr val="bg1">
              <a:lumMod val="85000"/>
            </a:schemeClr>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2915668" y="5128260"/>
            <a:ext cx="820800" cy="820800"/>
          </a:xfrm>
          <a:prstGeom prst="rect">
            <a:avLst/>
          </a:prstGeom>
          <a:solidFill>
            <a:srgbClr val="82BE3C"/>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2921296" y="5650260"/>
            <a:ext cx="298800" cy="298800"/>
          </a:xfrm>
          <a:prstGeom prst="rect">
            <a:avLst/>
          </a:prstGeom>
          <a:solidFill>
            <a:srgbClr val="FF0000"/>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p:cNvSpPr txBox="1"/>
          <p:nvPr/>
        </p:nvSpPr>
        <p:spPr>
          <a:xfrm>
            <a:off x="6547905" y="5066020"/>
            <a:ext cx="1003099" cy="523220"/>
          </a:xfrm>
          <a:prstGeom prst="rect">
            <a:avLst/>
          </a:prstGeom>
          <a:noFill/>
        </p:spPr>
        <p:txBody>
          <a:bodyPr wrap="none" rtlCol="0">
            <a:spAutoFit/>
          </a:bodyPr>
          <a:lstStyle/>
          <a:p>
            <a:r>
              <a:rPr lang="de-DE" sz="2800" b="1" dirty="0" smtClean="0">
                <a:solidFill>
                  <a:srgbClr val="82BE3C"/>
                </a:solidFill>
                <a:latin typeface="Aharoni" pitchFamily="2" charset="-79"/>
                <a:cs typeface="Aharoni" pitchFamily="2" charset="-79"/>
              </a:rPr>
              <a:t>6,4%</a:t>
            </a:r>
            <a:endParaRPr lang="en-US" sz="2800" b="1" dirty="0">
              <a:solidFill>
                <a:srgbClr val="82BE3C"/>
              </a:solidFill>
              <a:latin typeface="Aharoni" pitchFamily="2" charset="-79"/>
              <a:cs typeface="Aharoni" pitchFamily="2" charset="-79"/>
            </a:endParaRPr>
          </a:p>
        </p:txBody>
      </p:sp>
      <p:sp>
        <p:nvSpPr>
          <p:cNvPr id="10" name="Textfeld 9"/>
          <p:cNvSpPr txBox="1"/>
          <p:nvPr/>
        </p:nvSpPr>
        <p:spPr>
          <a:xfrm>
            <a:off x="6547904" y="5426060"/>
            <a:ext cx="1202798" cy="523220"/>
          </a:xfrm>
          <a:prstGeom prst="rect">
            <a:avLst/>
          </a:prstGeom>
          <a:noFill/>
        </p:spPr>
        <p:txBody>
          <a:bodyPr wrap="none" rtlCol="0">
            <a:spAutoFit/>
          </a:bodyPr>
          <a:lstStyle/>
          <a:p>
            <a:r>
              <a:rPr lang="de-DE" sz="2800" b="1" dirty="0" smtClean="0">
                <a:solidFill>
                  <a:srgbClr val="C00000"/>
                </a:solidFill>
                <a:latin typeface="Aharoni" pitchFamily="2" charset="-79"/>
                <a:cs typeface="Aharoni" pitchFamily="2" charset="-79"/>
              </a:rPr>
              <a:t>13,3%</a:t>
            </a:r>
            <a:endParaRPr lang="en-US" sz="2800" b="1" dirty="0">
              <a:solidFill>
                <a:srgbClr val="C00000"/>
              </a:solidFill>
              <a:latin typeface="Aharoni" pitchFamily="2" charset="-79"/>
              <a:cs typeface="Aharoni" pitchFamily="2" charset="-79"/>
            </a:endParaRPr>
          </a:p>
        </p:txBody>
      </p:sp>
      <p:sp>
        <p:nvSpPr>
          <p:cNvPr id="11" name="Fußzeilenplatzhalter 2"/>
          <p:cNvSpPr>
            <a:spLocks noGrp="1"/>
          </p:cNvSpPr>
          <p:nvPr>
            <p:ph type="ftr" sz="quarter" idx="10"/>
          </p:nvPr>
        </p:nvSpPr>
        <p:spPr>
          <a:xfrm>
            <a:off x="1701800" y="6445250"/>
            <a:ext cx="4248150" cy="360363"/>
          </a:xfrm>
        </p:spPr>
        <p:txBody>
          <a:bodyPr/>
          <a:lstStyle/>
          <a:p>
            <a:r>
              <a:rPr lang="de-DE" dirty="0" smtClean="0"/>
              <a:t>Das KIT-Leitbildprojekt</a:t>
            </a:r>
            <a:endParaRPr lang="de-DE" dirty="0"/>
          </a:p>
        </p:txBody>
      </p:sp>
      <p:sp>
        <p:nvSpPr>
          <p:cNvPr id="12" name="Rechteck 11"/>
          <p:cNvSpPr/>
          <p:nvPr/>
        </p:nvSpPr>
        <p:spPr>
          <a:xfrm>
            <a:off x="323528" y="980728"/>
            <a:ext cx="5760640" cy="646331"/>
          </a:xfrm>
          <a:prstGeom prst="rect">
            <a:avLst/>
          </a:prstGeom>
        </p:spPr>
        <p:txBody>
          <a:bodyPr wrap="square">
            <a:spAutoFit/>
          </a:bodyPr>
          <a:lstStyle/>
          <a:p>
            <a:pPr algn="just"/>
            <a:r>
              <a:rPr lang="de-DE" b="1" smtClean="0">
                <a:solidFill>
                  <a:srgbClr val="82BE3C"/>
                </a:solidFill>
                <a:latin typeface="+mj-lt"/>
                <a:cs typeface="Times New Roman" pitchFamily="18" charset="0"/>
              </a:rPr>
              <a:t>passive Beteiligung (Mitlesen)</a:t>
            </a:r>
          </a:p>
          <a:p>
            <a:pPr algn="just"/>
            <a:r>
              <a:rPr lang="de-DE" b="1" smtClean="0">
                <a:solidFill>
                  <a:srgbClr val="C00000"/>
                </a:solidFill>
                <a:latin typeface="+mj-lt"/>
                <a:cs typeface="Times New Roman" pitchFamily="18" charset="0"/>
              </a:rPr>
              <a:t>aktive Beteiligung (eigene Vorschläge)</a:t>
            </a:r>
            <a:endParaRPr lang="de-DE">
              <a:solidFill>
                <a:srgbClr val="C00000"/>
              </a:solidFill>
              <a:latin typeface="+mj-lt"/>
              <a:cs typeface="Times New Roman" pitchFamily="18" charset="0"/>
            </a:endParaRPr>
          </a:p>
        </p:txBody>
      </p:sp>
    </p:spTree>
    <p:extLst>
      <p:ext uri="{BB962C8B-B14F-4D97-AF65-F5344CB8AC3E}">
        <p14:creationId xmlns:p14="http://schemas.microsoft.com/office/powerpoint/2010/main" val="350525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95536" y="1809359"/>
            <a:ext cx="2520000" cy="2520000"/>
          </a:xfrm>
          <a:prstGeom prst="rect">
            <a:avLst/>
          </a:prstGeom>
          <a:solidFill>
            <a:schemeClr val="bg1">
              <a:lumMod val="85000"/>
            </a:schemeClr>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395028" y="3796559"/>
            <a:ext cx="532800" cy="532800"/>
          </a:xfrm>
          <a:prstGeom prst="rect">
            <a:avLst/>
          </a:prstGeom>
          <a:solidFill>
            <a:srgbClr val="82BE3C"/>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395028" y="4184164"/>
            <a:ext cx="144000" cy="144000"/>
          </a:xfrm>
          <a:prstGeom prst="rect">
            <a:avLst/>
          </a:prstGeom>
          <a:solidFill>
            <a:srgbClr val="FF0000"/>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3312000" y="1809359"/>
            <a:ext cx="2520000" cy="2520000"/>
          </a:xfrm>
          <a:prstGeom prst="rect">
            <a:avLst/>
          </a:prstGeom>
          <a:solidFill>
            <a:schemeClr val="bg1">
              <a:lumMod val="85000"/>
            </a:schemeClr>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6228184" y="1809359"/>
            <a:ext cx="2520000" cy="2520000"/>
          </a:xfrm>
          <a:prstGeom prst="rect">
            <a:avLst/>
          </a:prstGeom>
          <a:solidFill>
            <a:schemeClr val="bg1">
              <a:lumMod val="85000"/>
            </a:schemeClr>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3312000" y="3497759"/>
            <a:ext cx="831600" cy="831600"/>
          </a:xfrm>
          <a:prstGeom prst="rect">
            <a:avLst/>
          </a:prstGeom>
          <a:solidFill>
            <a:srgbClr val="82BE3C"/>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6231709" y="3256164"/>
            <a:ext cx="1072800" cy="1072800"/>
          </a:xfrm>
          <a:prstGeom prst="rect">
            <a:avLst/>
          </a:prstGeom>
          <a:solidFill>
            <a:srgbClr val="82BE3C"/>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3312000" y="3957364"/>
            <a:ext cx="370800" cy="370800"/>
          </a:xfrm>
          <a:prstGeom prst="rect">
            <a:avLst/>
          </a:prstGeom>
          <a:solidFill>
            <a:srgbClr val="FF0000"/>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6231709" y="3976414"/>
            <a:ext cx="352800" cy="352800"/>
          </a:xfrm>
          <a:prstGeom prst="rect">
            <a:avLst/>
          </a:prstGeom>
          <a:solidFill>
            <a:srgbClr val="FF0000"/>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el 4"/>
          <p:cNvSpPr txBox="1">
            <a:spLocks/>
          </p:cNvSpPr>
          <p:nvPr/>
        </p:nvSpPr>
        <p:spPr bwMode="auto">
          <a:xfrm>
            <a:off x="650415" y="4509120"/>
            <a:ext cx="1765497" cy="2160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algn="ctr"/>
            <a:r>
              <a:rPr lang="de-DE" sz="1800" b="0" kern="0" smtClean="0"/>
              <a:t>Studierende</a:t>
            </a:r>
            <a:endParaRPr lang="en-US" sz="1800" b="0" kern="0"/>
          </a:p>
        </p:txBody>
      </p:sp>
      <p:sp>
        <p:nvSpPr>
          <p:cNvPr id="16" name="Titel 4"/>
          <p:cNvSpPr txBox="1">
            <a:spLocks/>
          </p:cNvSpPr>
          <p:nvPr/>
        </p:nvSpPr>
        <p:spPr bwMode="auto">
          <a:xfrm>
            <a:off x="3727800" y="4509120"/>
            <a:ext cx="1765497" cy="2160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algn="ctr"/>
            <a:r>
              <a:rPr lang="de-DE" sz="1800" b="0" kern="0" smtClean="0"/>
              <a:t>Mitarbeiter</a:t>
            </a:r>
            <a:endParaRPr lang="en-US" sz="1800" b="0" kern="0"/>
          </a:p>
        </p:txBody>
      </p:sp>
      <p:sp>
        <p:nvSpPr>
          <p:cNvPr id="17" name="Titel 4"/>
          <p:cNvSpPr txBox="1">
            <a:spLocks/>
          </p:cNvSpPr>
          <p:nvPr/>
        </p:nvSpPr>
        <p:spPr bwMode="auto">
          <a:xfrm>
            <a:off x="6694935" y="4509120"/>
            <a:ext cx="1765497" cy="21602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algn="ctr"/>
            <a:r>
              <a:rPr lang="de-DE" sz="1800" b="0" kern="0" smtClean="0"/>
              <a:t>Professoren</a:t>
            </a:r>
            <a:endParaRPr lang="en-US" sz="1800" b="0" kern="0"/>
          </a:p>
        </p:txBody>
      </p:sp>
      <p:sp>
        <p:nvSpPr>
          <p:cNvPr id="2" name="Titel 1"/>
          <p:cNvSpPr>
            <a:spLocks noGrp="1"/>
          </p:cNvSpPr>
          <p:nvPr>
            <p:ph type="title"/>
          </p:nvPr>
        </p:nvSpPr>
        <p:spPr/>
        <p:txBody>
          <a:bodyPr/>
          <a:lstStyle/>
          <a:p>
            <a:r>
              <a:rPr lang="de-DE" dirty="0" smtClean="0"/>
              <a:t>Für das KIT Leitbild nach Benutzergruppen</a:t>
            </a:r>
            <a:endParaRPr lang="en-US" dirty="0"/>
          </a:p>
        </p:txBody>
      </p:sp>
      <p:sp>
        <p:nvSpPr>
          <p:cNvPr id="18" name="Textfeld 17"/>
          <p:cNvSpPr txBox="1"/>
          <p:nvPr/>
        </p:nvSpPr>
        <p:spPr>
          <a:xfrm>
            <a:off x="509479" y="1844824"/>
            <a:ext cx="1003099" cy="523220"/>
          </a:xfrm>
          <a:prstGeom prst="rect">
            <a:avLst/>
          </a:prstGeom>
          <a:noFill/>
        </p:spPr>
        <p:txBody>
          <a:bodyPr wrap="none" rtlCol="0">
            <a:spAutoFit/>
          </a:bodyPr>
          <a:lstStyle/>
          <a:p>
            <a:r>
              <a:rPr lang="de-DE" sz="2800" b="1" dirty="0" smtClean="0">
                <a:solidFill>
                  <a:srgbClr val="82BE3C"/>
                </a:solidFill>
                <a:latin typeface="Aharoni" pitchFamily="2" charset="-79"/>
                <a:cs typeface="Aharoni" pitchFamily="2" charset="-79"/>
              </a:rPr>
              <a:t>4,5%</a:t>
            </a:r>
            <a:endParaRPr lang="en-US" sz="2800" b="1" dirty="0">
              <a:solidFill>
                <a:srgbClr val="82BE3C"/>
              </a:solidFill>
              <a:latin typeface="Aharoni" pitchFamily="2" charset="-79"/>
              <a:cs typeface="Aharoni" pitchFamily="2" charset="-79"/>
            </a:endParaRPr>
          </a:p>
        </p:txBody>
      </p:sp>
      <p:sp>
        <p:nvSpPr>
          <p:cNvPr id="19" name="Textfeld 18"/>
          <p:cNvSpPr txBox="1"/>
          <p:nvPr/>
        </p:nvSpPr>
        <p:spPr>
          <a:xfrm>
            <a:off x="509478" y="2204864"/>
            <a:ext cx="1003099" cy="523220"/>
          </a:xfrm>
          <a:prstGeom prst="rect">
            <a:avLst/>
          </a:prstGeom>
          <a:noFill/>
        </p:spPr>
        <p:txBody>
          <a:bodyPr wrap="none" rtlCol="0">
            <a:spAutoFit/>
          </a:bodyPr>
          <a:lstStyle/>
          <a:p>
            <a:r>
              <a:rPr lang="de-DE" sz="2800" b="1" dirty="0" smtClean="0">
                <a:solidFill>
                  <a:srgbClr val="C00000"/>
                </a:solidFill>
                <a:latin typeface="Aharoni" pitchFamily="2" charset="-79"/>
                <a:cs typeface="Aharoni" pitchFamily="2" charset="-79"/>
              </a:rPr>
              <a:t>7,4%</a:t>
            </a:r>
            <a:endParaRPr lang="en-US" sz="2800" b="1" dirty="0">
              <a:solidFill>
                <a:srgbClr val="C00000"/>
              </a:solidFill>
              <a:latin typeface="Aharoni" pitchFamily="2" charset="-79"/>
              <a:cs typeface="Aharoni" pitchFamily="2" charset="-79"/>
            </a:endParaRPr>
          </a:p>
        </p:txBody>
      </p:sp>
      <p:sp>
        <p:nvSpPr>
          <p:cNvPr id="20" name="Textfeld 19"/>
          <p:cNvSpPr txBox="1"/>
          <p:nvPr/>
        </p:nvSpPr>
        <p:spPr>
          <a:xfrm>
            <a:off x="3469832" y="1844824"/>
            <a:ext cx="1202798" cy="523220"/>
          </a:xfrm>
          <a:prstGeom prst="rect">
            <a:avLst/>
          </a:prstGeom>
          <a:noFill/>
        </p:spPr>
        <p:txBody>
          <a:bodyPr wrap="none" rtlCol="0">
            <a:spAutoFit/>
          </a:bodyPr>
          <a:lstStyle/>
          <a:p>
            <a:r>
              <a:rPr lang="de-DE" sz="2800" b="1" dirty="0" smtClean="0">
                <a:solidFill>
                  <a:srgbClr val="82BE3C"/>
                </a:solidFill>
                <a:latin typeface="Aharoni" pitchFamily="2" charset="-79"/>
                <a:cs typeface="Aharoni" pitchFamily="2" charset="-79"/>
              </a:rPr>
              <a:t>10,9%</a:t>
            </a:r>
            <a:endParaRPr lang="en-US" sz="2800" b="1" dirty="0">
              <a:solidFill>
                <a:srgbClr val="82BE3C"/>
              </a:solidFill>
              <a:latin typeface="Aharoni" pitchFamily="2" charset="-79"/>
              <a:cs typeface="Aharoni" pitchFamily="2" charset="-79"/>
            </a:endParaRPr>
          </a:p>
        </p:txBody>
      </p:sp>
      <p:sp>
        <p:nvSpPr>
          <p:cNvPr id="21" name="Textfeld 20"/>
          <p:cNvSpPr txBox="1"/>
          <p:nvPr/>
        </p:nvSpPr>
        <p:spPr>
          <a:xfrm>
            <a:off x="3469831" y="2204864"/>
            <a:ext cx="1202798" cy="523220"/>
          </a:xfrm>
          <a:prstGeom prst="rect">
            <a:avLst/>
          </a:prstGeom>
          <a:noFill/>
        </p:spPr>
        <p:txBody>
          <a:bodyPr wrap="none" rtlCol="0">
            <a:spAutoFit/>
          </a:bodyPr>
          <a:lstStyle/>
          <a:p>
            <a:r>
              <a:rPr lang="de-DE" sz="2800" b="1" dirty="0" smtClean="0">
                <a:solidFill>
                  <a:srgbClr val="C00000"/>
                </a:solidFill>
                <a:latin typeface="Aharoni" pitchFamily="2" charset="-79"/>
                <a:cs typeface="Aharoni" pitchFamily="2" charset="-79"/>
              </a:rPr>
              <a:t>20,0%</a:t>
            </a:r>
            <a:endParaRPr lang="en-US" sz="2800" b="1" dirty="0">
              <a:solidFill>
                <a:srgbClr val="C00000"/>
              </a:solidFill>
              <a:latin typeface="Aharoni" pitchFamily="2" charset="-79"/>
              <a:cs typeface="Aharoni" pitchFamily="2" charset="-79"/>
            </a:endParaRPr>
          </a:p>
        </p:txBody>
      </p:sp>
      <p:sp>
        <p:nvSpPr>
          <p:cNvPr id="22" name="Textfeld 21"/>
          <p:cNvSpPr txBox="1"/>
          <p:nvPr/>
        </p:nvSpPr>
        <p:spPr>
          <a:xfrm>
            <a:off x="6380226" y="1844824"/>
            <a:ext cx="1202798" cy="523220"/>
          </a:xfrm>
          <a:prstGeom prst="rect">
            <a:avLst/>
          </a:prstGeom>
          <a:noFill/>
        </p:spPr>
        <p:txBody>
          <a:bodyPr wrap="none" rtlCol="0">
            <a:spAutoFit/>
          </a:bodyPr>
          <a:lstStyle/>
          <a:p>
            <a:r>
              <a:rPr lang="de-DE" sz="2800" b="1" dirty="0" smtClean="0">
                <a:solidFill>
                  <a:srgbClr val="82BE3C"/>
                </a:solidFill>
                <a:latin typeface="Aharoni" pitchFamily="2" charset="-79"/>
                <a:cs typeface="Aharoni" pitchFamily="2" charset="-79"/>
              </a:rPr>
              <a:t>18,1%</a:t>
            </a:r>
            <a:endParaRPr lang="en-US" sz="2800" b="1" dirty="0">
              <a:solidFill>
                <a:srgbClr val="82BE3C"/>
              </a:solidFill>
              <a:latin typeface="Aharoni" pitchFamily="2" charset="-79"/>
              <a:cs typeface="Aharoni" pitchFamily="2" charset="-79"/>
            </a:endParaRPr>
          </a:p>
        </p:txBody>
      </p:sp>
      <p:sp>
        <p:nvSpPr>
          <p:cNvPr id="23" name="Textfeld 22"/>
          <p:cNvSpPr txBox="1"/>
          <p:nvPr/>
        </p:nvSpPr>
        <p:spPr>
          <a:xfrm>
            <a:off x="6380225" y="2204864"/>
            <a:ext cx="1202798" cy="523220"/>
          </a:xfrm>
          <a:prstGeom prst="rect">
            <a:avLst/>
          </a:prstGeom>
          <a:noFill/>
        </p:spPr>
        <p:txBody>
          <a:bodyPr wrap="none" rtlCol="0">
            <a:spAutoFit/>
          </a:bodyPr>
          <a:lstStyle/>
          <a:p>
            <a:r>
              <a:rPr lang="de-DE" sz="2800" b="1" dirty="0" smtClean="0">
                <a:solidFill>
                  <a:srgbClr val="C00000"/>
                </a:solidFill>
                <a:latin typeface="Aharoni" pitchFamily="2" charset="-79"/>
                <a:cs typeface="Aharoni" pitchFamily="2" charset="-79"/>
              </a:rPr>
              <a:t>10,8%</a:t>
            </a:r>
            <a:endParaRPr lang="en-US" sz="2800" b="1" dirty="0">
              <a:solidFill>
                <a:srgbClr val="C00000"/>
              </a:solidFill>
              <a:latin typeface="Aharoni" pitchFamily="2" charset="-79"/>
              <a:cs typeface="Aharoni" pitchFamily="2" charset="-79"/>
            </a:endParaRPr>
          </a:p>
        </p:txBody>
      </p:sp>
      <p:sp>
        <p:nvSpPr>
          <p:cNvPr id="24" name="Fußzeilenplatzhalter 2"/>
          <p:cNvSpPr>
            <a:spLocks noGrp="1"/>
          </p:cNvSpPr>
          <p:nvPr>
            <p:ph type="ftr" sz="quarter" idx="10"/>
          </p:nvPr>
        </p:nvSpPr>
        <p:spPr>
          <a:xfrm>
            <a:off x="1701800" y="6445250"/>
            <a:ext cx="4248150" cy="360363"/>
          </a:xfrm>
        </p:spPr>
        <p:txBody>
          <a:bodyPr/>
          <a:lstStyle/>
          <a:p>
            <a:r>
              <a:rPr lang="de-DE" dirty="0" smtClean="0"/>
              <a:t>Das KIT-Leitbildprojekt</a:t>
            </a:r>
            <a:endParaRPr lang="de-DE" dirty="0"/>
          </a:p>
        </p:txBody>
      </p:sp>
      <p:sp>
        <p:nvSpPr>
          <p:cNvPr id="25" name="Rechteck 24"/>
          <p:cNvSpPr/>
          <p:nvPr/>
        </p:nvSpPr>
        <p:spPr>
          <a:xfrm>
            <a:off x="323528" y="980728"/>
            <a:ext cx="5760640" cy="646331"/>
          </a:xfrm>
          <a:prstGeom prst="rect">
            <a:avLst/>
          </a:prstGeom>
        </p:spPr>
        <p:txBody>
          <a:bodyPr wrap="square">
            <a:spAutoFit/>
          </a:bodyPr>
          <a:lstStyle/>
          <a:p>
            <a:pPr algn="just"/>
            <a:r>
              <a:rPr lang="de-DE" b="1" smtClean="0">
                <a:solidFill>
                  <a:srgbClr val="82BE3C"/>
                </a:solidFill>
                <a:latin typeface="+mj-lt"/>
                <a:cs typeface="Times New Roman" pitchFamily="18" charset="0"/>
              </a:rPr>
              <a:t>passive Beteiligung (Mitlesen)</a:t>
            </a:r>
          </a:p>
          <a:p>
            <a:pPr algn="just"/>
            <a:r>
              <a:rPr lang="de-DE" b="1" smtClean="0">
                <a:solidFill>
                  <a:srgbClr val="C00000"/>
                </a:solidFill>
                <a:latin typeface="+mj-lt"/>
                <a:cs typeface="Times New Roman" pitchFamily="18" charset="0"/>
              </a:rPr>
              <a:t>aktive Beteiligung (eigene Vorschläge)</a:t>
            </a:r>
            <a:endParaRPr lang="de-DE">
              <a:solidFill>
                <a:srgbClr val="C00000"/>
              </a:solidFill>
              <a:latin typeface="+mj-lt"/>
              <a:cs typeface="Times New Roman" pitchFamily="18" charset="0"/>
            </a:endParaRPr>
          </a:p>
        </p:txBody>
      </p:sp>
    </p:spTree>
    <p:extLst>
      <p:ext uri="{BB962C8B-B14F-4D97-AF65-F5344CB8AC3E}">
        <p14:creationId xmlns:p14="http://schemas.microsoft.com/office/powerpoint/2010/main" val="4009309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Beteiligung in absoluten Zahlen</a:t>
            </a:r>
            <a:endParaRPr lang="en-US"/>
          </a:p>
        </p:txBody>
      </p:sp>
      <p:sp>
        <p:nvSpPr>
          <p:cNvPr id="8" name="Textfeld 7"/>
          <p:cNvSpPr txBox="1"/>
          <p:nvPr/>
        </p:nvSpPr>
        <p:spPr>
          <a:xfrm>
            <a:off x="1406113" y="4223300"/>
            <a:ext cx="6763455" cy="369332"/>
          </a:xfrm>
          <a:prstGeom prst="rect">
            <a:avLst/>
          </a:prstGeom>
          <a:noFill/>
        </p:spPr>
        <p:txBody>
          <a:bodyPr wrap="none" rtlCol="0">
            <a:spAutoFit/>
          </a:bodyPr>
          <a:lstStyle/>
          <a:p>
            <a:r>
              <a:rPr lang="de-DE" smtClean="0"/>
              <a:t>* #TN, die mindestens einen eigenen Vorschlag angelegt haben.</a:t>
            </a:r>
            <a:endParaRPr lang="en-US"/>
          </a:p>
        </p:txBody>
      </p:sp>
      <p:graphicFrame>
        <p:nvGraphicFramePr>
          <p:cNvPr id="6" name="Tabelle 5"/>
          <p:cNvGraphicFramePr>
            <a:graphicFrameLocks noGrp="1"/>
          </p:cNvGraphicFramePr>
          <p:nvPr>
            <p:extLst>
              <p:ext uri="{D42A27DB-BD31-4B8C-83A1-F6EECF244321}">
                <p14:modId xmlns:p14="http://schemas.microsoft.com/office/powerpoint/2010/main" val="3181157929"/>
              </p:ext>
            </p:extLst>
          </p:nvPr>
        </p:nvGraphicFramePr>
        <p:xfrm>
          <a:off x="611559" y="2567116"/>
          <a:ext cx="7704856" cy="1419225"/>
        </p:xfrm>
        <a:graphic>
          <a:graphicData uri="http://schemas.openxmlformats.org/drawingml/2006/table">
            <a:tbl>
              <a:tblPr>
                <a:tableStyleId>{5C22544A-7EE6-4342-B048-85BDC9FD1C3A}</a:tableStyleId>
              </a:tblPr>
              <a:tblGrid>
                <a:gridCol w="1926214"/>
                <a:gridCol w="1674187"/>
                <a:gridCol w="2016224"/>
                <a:gridCol w="2088231"/>
              </a:tblGrid>
              <a:tr h="190500">
                <a:tc>
                  <a:txBody>
                    <a:bodyPr/>
                    <a:lstStyle/>
                    <a:p>
                      <a:pPr algn="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KIT</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Plattform</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smtClean="0">
                          <a:effectLst/>
                        </a:rPr>
                        <a:t>mit Vorschlag*</a:t>
                      </a:r>
                      <a:endParaRPr lang="en-US" sz="1800" b="1" i="0" u="none" strike="noStrike">
                        <a:solidFill>
                          <a:srgbClr val="000000"/>
                        </a:solidFill>
                        <a:effectLst/>
                        <a:latin typeface="Calibri"/>
                      </a:endParaRPr>
                    </a:p>
                  </a:txBody>
                  <a:tcPr marL="9525" marR="9525" marT="9525" marB="0" anchor="b"/>
                </a:tc>
              </a:tr>
              <a:tr h="190500">
                <a:tc>
                  <a:txBody>
                    <a:bodyPr/>
                    <a:lstStyle/>
                    <a:p>
                      <a:pPr algn="r" fontAlgn="b"/>
                      <a:r>
                        <a:rPr lang="en-US" sz="1800" u="none" strike="noStrike">
                          <a:effectLst/>
                        </a:rPr>
                        <a:t>Studierende</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smtClean="0">
                          <a:solidFill>
                            <a:schemeClr val="bg1">
                              <a:lumMod val="50000"/>
                            </a:schemeClr>
                          </a:solidFill>
                          <a:effectLst/>
                        </a:rPr>
                        <a:t>23.905</a:t>
                      </a:r>
                      <a:endParaRPr lang="en-US" sz="1800" b="0" i="0" u="none" strike="noStrike">
                        <a:solidFill>
                          <a:schemeClr val="bg1">
                            <a:lumMod val="50000"/>
                          </a:schemeClr>
                        </a:solidFill>
                        <a:effectLst/>
                        <a:latin typeface="Calibri"/>
                      </a:endParaRPr>
                    </a:p>
                  </a:txBody>
                  <a:tcPr marL="9525" marR="9525" marT="9525" marB="0" anchor="b"/>
                </a:tc>
                <a:tc>
                  <a:txBody>
                    <a:bodyPr/>
                    <a:lstStyle/>
                    <a:p>
                      <a:pPr algn="r" fontAlgn="b"/>
                      <a:r>
                        <a:rPr lang="en-US" sz="1800" u="none" strike="noStrike" smtClean="0">
                          <a:solidFill>
                            <a:srgbClr val="567D27"/>
                          </a:solidFill>
                          <a:effectLst/>
                        </a:rPr>
                        <a:t>1.077</a:t>
                      </a:r>
                      <a:endParaRPr lang="en-US" sz="1800" b="0" i="0" u="none" strike="noStrike">
                        <a:solidFill>
                          <a:srgbClr val="567D27"/>
                        </a:solidFill>
                        <a:effectLst/>
                        <a:latin typeface="Calibri"/>
                      </a:endParaRPr>
                    </a:p>
                  </a:txBody>
                  <a:tcPr marL="9525" marR="9525" marT="9525" marB="0" anchor="b"/>
                </a:tc>
                <a:tc>
                  <a:txBody>
                    <a:bodyPr/>
                    <a:lstStyle/>
                    <a:p>
                      <a:pPr algn="r" fontAlgn="b"/>
                      <a:r>
                        <a:rPr lang="en-US" sz="1800" u="none" strike="noStrike">
                          <a:solidFill>
                            <a:srgbClr val="C00000"/>
                          </a:solidFill>
                          <a:effectLst/>
                        </a:rPr>
                        <a:t>80</a:t>
                      </a:r>
                      <a:endParaRPr lang="en-US" sz="1800" b="0" i="0" u="none" strike="noStrike">
                        <a:solidFill>
                          <a:srgbClr val="C00000"/>
                        </a:solidFill>
                        <a:effectLst/>
                        <a:latin typeface="Calibri"/>
                      </a:endParaRPr>
                    </a:p>
                  </a:txBody>
                  <a:tcPr marL="9525" marR="9525" marT="9525" marB="0" anchor="b"/>
                </a:tc>
              </a:tr>
              <a:tr h="190500">
                <a:tc>
                  <a:txBody>
                    <a:bodyPr/>
                    <a:lstStyle/>
                    <a:p>
                      <a:pPr algn="r" fontAlgn="b"/>
                      <a:r>
                        <a:rPr lang="en-US" sz="1800" u="none" strike="noStrike">
                          <a:effectLst/>
                        </a:rPr>
                        <a:t>Mitarbeiter</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smtClean="0">
                          <a:solidFill>
                            <a:schemeClr val="bg1">
                              <a:lumMod val="50000"/>
                            </a:schemeClr>
                          </a:solidFill>
                          <a:effectLst/>
                        </a:rPr>
                        <a:t>8.895</a:t>
                      </a:r>
                      <a:endParaRPr lang="en-US" sz="1800" b="0" i="0" u="none" strike="noStrike">
                        <a:solidFill>
                          <a:schemeClr val="bg1">
                            <a:lumMod val="50000"/>
                          </a:schemeClr>
                        </a:solidFill>
                        <a:effectLst/>
                        <a:latin typeface="Calibri"/>
                      </a:endParaRPr>
                    </a:p>
                  </a:txBody>
                  <a:tcPr marL="9525" marR="9525" marT="9525" marB="0" anchor="b"/>
                </a:tc>
                <a:tc>
                  <a:txBody>
                    <a:bodyPr/>
                    <a:lstStyle/>
                    <a:p>
                      <a:pPr algn="r" fontAlgn="b"/>
                      <a:r>
                        <a:rPr lang="en-US" sz="1800" u="none" strike="noStrike">
                          <a:solidFill>
                            <a:srgbClr val="567D27"/>
                          </a:solidFill>
                          <a:effectLst/>
                        </a:rPr>
                        <a:t>966</a:t>
                      </a:r>
                      <a:endParaRPr lang="en-US" sz="1800" b="0" i="0" u="none" strike="noStrike">
                        <a:solidFill>
                          <a:srgbClr val="567D27"/>
                        </a:solidFill>
                        <a:effectLst/>
                        <a:latin typeface="Calibri"/>
                      </a:endParaRPr>
                    </a:p>
                  </a:txBody>
                  <a:tcPr marL="9525" marR="9525" marT="9525" marB="0" anchor="b"/>
                </a:tc>
                <a:tc>
                  <a:txBody>
                    <a:bodyPr/>
                    <a:lstStyle/>
                    <a:p>
                      <a:pPr algn="r" fontAlgn="b"/>
                      <a:r>
                        <a:rPr lang="en-US" sz="1800" u="none" strike="noStrike">
                          <a:solidFill>
                            <a:srgbClr val="C00000"/>
                          </a:solidFill>
                          <a:effectLst/>
                        </a:rPr>
                        <a:t>193</a:t>
                      </a:r>
                      <a:endParaRPr lang="en-US" sz="1800" b="0" i="0" u="none" strike="noStrike">
                        <a:solidFill>
                          <a:srgbClr val="C00000"/>
                        </a:solidFill>
                        <a:effectLst/>
                        <a:latin typeface="Calibri"/>
                      </a:endParaRPr>
                    </a:p>
                  </a:txBody>
                  <a:tcPr marL="9525" marR="9525" marT="9525" marB="0" anchor="b"/>
                </a:tc>
              </a:tr>
              <a:tr h="190500">
                <a:tc>
                  <a:txBody>
                    <a:bodyPr/>
                    <a:lstStyle/>
                    <a:p>
                      <a:pPr algn="r" fontAlgn="b"/>
                      <a:r>
                        <a:rPr lang="en-US" sz="1800" u="none" strike="noStrike">
                          <a:effectLst/>
                        </a:rPr>
                        <a:t>Professoren</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a:solidFill>
                            <a:schemeClr val="bg1">
                              <a:lumMod val="50000"/>
                            </a:schemeClr>
                          </a:solidFill>
                          <a:effectLst/>
                        </a:rPr>
                        <a:t>359</a:t>
                      </a:r>
                      <a:endParaRPr lang="en-US" sz="1800" b="0" i="0" u="none" strike="noStrike">
                        <a:solidFill>
                          <a:schemeClr val="bg1">
                            <a:lumMod val="50000"/>
                          </a:schemeClr>
                        </a:solidFill>
                        <a:effectLst/>
                        <a:latin typeface="Calibri"/>
                      </a:endParaRPr>
                    </a:p>
                  </a:txBody>
                  <a:tcPr marL="9525" marR="9525" marT="9525" marB="0" anchor="b"/>
                </a:tc>
                <a:tc>
                  <a:txBody>
                    <a:bodyPr/>
                    <a:lstStyle/>
                    <a:p>
                      <a:pPr algn="r" fontAlgn="b"/>
                      <a:r>
                        <a:rPr lang="en-US" sz="1800" u="none" strike="noStrike">
                          <a:solidFill>
                            <a:srgbClr val="567D27"/>
                          </a:solidFill>
                          <a:effectLst/>
                        </a:rPr>
                        <a:t>65</a:t>
                      </a:r>
                      <a:endParaRPr lang="en-US" sz="1800" b="0" i="0" u="none" strike="noStrike">
                        <a:solidFill>
                          <a:srgbClr val="567D27"/>
                        </a:solidFill>
                        <a:effectLst/>
                        <a:latin typeface="Calibri"/>
                      </a:endParaRPr>
                    </a:p>
                  </a:txBody>
                  <a:tcPr marL="9525" marR="9525" marT="9525" marB="0" anchor="b"/>
                </a:tc>
                <a:tc>
                  <a:txBody>
                    <a:bodyPr/>
                    <a:lstStyle/>
                    <a:p>
                      <a:pPr algn="r" fontAlgn="b"/>
                      <a:r>
                        <a:rPr lang="en-US" sz="1800" u="none" strike="noStrike">
                          <a:solidFill>
                            <a:srgbClr val="C00000"/>
                          </a:solidFill>
                          <a:effectLst/>
                        </a:rPr>
                        <a:t>7</a:t>
                      </a:r>
                      <a:endParaRPr lang="en-US" sz="1800" b="0" i="0" u="none" strike="noStrike">
                        <a:solidFill>
                          <a:srgbClr val="C00000"/>
                        </a:solidFill>
                        <a:effectLst/>
                        <a:latin typeface="Calibri"/>
                      </a:endParaRPr>
                    </a:p>
                  </a:txBody>
                  <a:tcPr marL="9525" marR="9525" marT="9525" marB="0" anchor="b"/>
                </a:tc>
              </a:tr>
              <a:tr h="190500">
                <a:tc>
                  <a:txBody>
                    <a:bodyPr/>
                    <a:lstStyle/>
                    <a:p>
                      <a:pPr algn="r" fontAlgn="b"/>
                      <a:r>
                        <a:rPr lang="en-US" sz="1800" b="1" u="none" strike="noStrike">
                          <a:effectLst/>
                        </a:rPr>
                        <a:t>Alle</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smtClean="0">
                          <a:solidFill>
                            <a:schemeClr val="bg1">
                              <a:lumMod val="50000"/>
                            </a:schemeClr>
                          </a:solidFill>
                          <a:effectLst/>
                        </a:rPr>
                        <a:t>33.159</a:t>
                      </a:r>
                      <a:endParaRPr lang="en-US" sz="1800" b="1" i="0" u="none" strike="noStrike">
                        <a:solidFill>
                          <a:schemeClr val="bg1">
                            <a:lumMod val="50000"/>
                          </a:schemeClr>
                        </a:solidFill>
                        <a:effectLst/>
                        <a:latin typeface="Calibri"/>
                      </a:endParaRPr>
                    </a:p>
                  </a:txBody>
                  <a:tcPr marL="9525" marR="9525" marT="9525" marB="0" anchor="b"/>
                </a:tc>
                <a:tc>
                  <a:txBody>
                    <a:bodyPr/>
                    <a:lstStyle/>
                    <a:p>
                      <a:pPr algn="r" fontAlgn="b"/>
                      <a:r>
                        <a:rPr lang="en-US" sz="1800" b="1" u="none" strike="noStrike" smtClean="0">
                          <a:solidFill>
                            <a:srgbClr val="567D27"/>
                          </a:solidFill>
                          <a:effectLst/>
                        </a:rPr>
                        <a:t>2.108</a:t>
                      </a:r>
                      <a:endParaRPr lang="en-US" sz="1800" b="1" i="0" u="none" strike="noStrike">
                        <a:solidFill>
                          <a:srgbClr val="567D27"/>
                        </a:solidFill>
                        <a:effectLst/>
                        <a:latin typeface="Calibri"/>
                      </a:endParaRPr>
                    </a:p>
                  </a:txBody>
                  <a:tcPr marL="9525" marR="9525" marT="9525" marB="0" anchor="b"/>
                </a:tc>
                <a:tc>
                  <a:txBody>
                    <a:bodyPr/>
                    <a:lstStyle/>
                    <a:p>
                      <a:pPr algn="r" fontAlgn="b"/>
                      <a:r>
                        <a:rPr lang="en-US" sz="1800" b="1" u="none" strike="noStrike">
                          <a:solidFill>
                            <a:srgbClr val="C00000"/>
                          </a:solidFill>
                          <a:effectLst/>
                        </a:rPr>
                        <a:t>280</a:t>
                      </a:r>
                      <a:endParaRPr lang="en-US" sz="1800" b="1" i="0" u="none" strike="noStrike">
                        <a:solidFill>
                          <a:srgbClr val="C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085715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1844824"/>
            <a:ext cx="88884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899592" y="4859868"/>
            <a:ext cx="1514197" cy="369332"/>
          </a:xfrm>
          <a:prstGeom prst="rect">
            <a:avLst/>
          </a:prstGeom>
          <a:noFill/>
        </p:spPr>
        <p:txBody>
          <a:bodyPr wrap="none" rtlCol="0">
            <a:spAutoFit/>
          </a:bodyPr>
          <a:lstStyle/>
          <a:p>
            <a:r>
              <a:rPr lang="de-DE" smtClean="0"/>
              <a:t>KIT (gesamt)</a:t>
            </a:r>
            <a:endParaRPr lang="en-US"/>
          </a:p>
        </p:txBody>
      </p:sp>
      <p:sp>
        <p:nvSpPr>
          <p:cNvPr id="7" name="Textfeld 6"/>
          <p:cNvSpPr txBox="1"/>
          <p:nvPr/>
        </p:nvSpPr>
        <p:spPr>
          <a:xfrm>
            <a:off x="3623746" y="4859868"/>
            <a:ext cx="2172390" cy="646331"/>
          </a:xfrm>
          <a:prstGeom prst="rect">
            <a:avLst/>
          </a:prstGeom>
          <a:noFill/>
        </p:spPr>
        <p:txBody>
          <a:bodyPr wrap="none" rtlCol="0">
            <a:spAutoFit/>
          </a:bodyPr>
          <a:lstStyle/>
          <a:p>
            <a:pPr algn="ctr"/>
            <a:r>
              <a:rPr lang="de-DE" smtClean="0"/>
              <a:t>Angemeldet auf</a:t>
            </a:r>
            <a:br>
              <a:rPr lang="de-DE" smtClean="0"/>
            </a:br>
            <a:r>
              <a:rPr lang="de-DE" smtClean="0"/>
              <a:t>participation.kit.edu</a:t>
            </a:r>
            <a:endParaRPr lang="en-US"/>
          </a:p>
        </p:txBody>
      </p:sp>
      <p:sp>
        <p:nvSpPr>
          <p:cNvPr id="8" name="Textfeld 7"/>
          <p:cNvSpPr txBox="1"/>
          <p:nvPr/>
        </p:nvSpPr>
        <p:spPr>
          <a:xfrm>
            <a:off x="6918339" y="4859868"/>
            <a:ext cx="1518429" cy="369332"/>
          </a:xfrm>
          <a:prstGeom prst="rect">
            <a:avLst/>
          </a:prstGeom>
          <a:noFill/>
        </p:spPr>
        <p:txBody>
          <a:bodyPr wrap="none" rtlCol="0">
            <a:spAutoFit/>
          </a:bodyPr>
          <a:lstStyle/>
          <a:p>
            <a:r>
              <a:rPr lang="de-DE" smtClean="0"/>
              <a:t># Vorschläge</a:t>
            </a:r>
            <a:endParaRPr lang="en-US"/>
          </a:p>
        </p:txBody>
      </p:sp>
      <p:sp>
        <p:nvSpPr>
          <p:cNvPr id="13" name="Textfeld 12"/>
          <p:cNvSpPr txBox="1"/>
          <p:nvPr/>
        </p:nvSpPr>
        <p:spPr>
          <a:xfrm>
            <a:off x="755576" y="2636912"/>
            <a:ext cx="463588" cy="307777"/>
          </a:xfrm>
          <a:prstGeom prst="rect">
            <a:avLst/>
          </a:prstGeom>
          <a:noFill/>
        </p:spPr>
        <p:txBody>
          <a:bodyPr wrap="none" rtlCol="0">
            <a:spAutoFit/>
          </a:bodyPr>
          <a:lstStyle/>
          <a:p>
            <a:r>
              <a:rPr lang="de-DE" sz="1400" b="1" smtClean="0">
                <a:solidFill>
                  <a:srgbClr val="C00000"/>
                </a:solidFill>
              </a:rPr>
              <a:t>MA</a:t>
            </a:r>
            <a:endParaRPr lang="en-US" sz="1400" b="1">
              <a:solidFill>
                <a:srgbClr val="C00000"/>
              </a:solidFill>
            </a:endParaRPr>
          </a:p>
        </p:txBody>
      </p:sp>
      <p:sp>
        <p:nvSpPr>
          <p:cNvPr id="14" name="Textfeld 13"/>
          <p:cNvSpPr txBox="1"/>
          <p:nvPr/>
        </p:nvSpPr>
        <p:spPr>
          <a:xfrm>
            <a:off x="3707904" y="2636912"/>
            <a:ext cx="463588" cy="307777"/>
          </a:xfrm>
          <a:prstGeom prst="rect">
            <a:avLst/>
          </a:prstGeom>
          <a:noFill/>
        </p:spPr>
        <p:txBody>
          <a:bodyPr wrap="none" rtlCol="0">
            <a:spAutoFit/>
          </a:bodyPr>
          <a:lstStyle/>
          <a:p>
            <a:r>
              <a:rPr lang="de-DE" sz="1400" b="1" smtClean="0">
                <a:solidFill>
                  <a:srgbClr val="C00000"/>
                </a:solidFill>
              </a:rPr>
              <a:t>MA</a:t>
            </a:r>
            <a:endParaRPr lang="en-US" sz="1400" b="1">
              <a:solidFill>
                <a:srgbClr val="C00000"/>
              </a:solidFill>
            </a:endParaRPr>
          </a:p>
        </p:txBody>
      </p:sp>
      <p:sp>
        <p:nvSpPr>
          <p:cNvPr id="15" name="Textfeld 14"/>
          <p:cNvSpPr txBox="1"/>
          <p:nvPr/>
        </p:nvSpPr>
        <p:spPr>
          <a:xfrm>
            <a:off x="6732240" y="2636912"/>
            <a:ext cx="463588" cy="307777"/>
          </a:xfrm>
          <a:prstGeom prst="rect">
            <a:avLst/>
          </a:prstGeom>
          <a:noFill/>
        </p:spPr>
        <p:txBody>
          <a:bodyPr wrap="none" rtlCol="0">
            <a:spAutoFit/>
          </a:bodyPr>
          <a:lstStyle/>
          <a:p>
            <a:r>
              <a:rPr lang="de-DE" sz="1400" b="1" smtClean="0">
                <a:solidFill>
                  <a:srgbClr val="C00000"/>
                </a:solidFill>
              </a:rPr>
              <a:t>MA</a:t>
            </a:r>
            <a:endParaRPr lang="en-US" sz="1400" b="1">
              <a:solidFill>
                <a:srgbClr val="C00000"/>
              </a:solidFill>
            </a:endParaRPr>
          </a:p>
        </p:txBody>
      </p:sp>
      <p:sp>
        <p:nvSpPr>
          <p:cNvPr id="16" name="Textfeld 15"/>
          <p:cNvSpPr txBox="1"/>
          <p:nvPr/>
        </p:nvSpPr>
        <p:spPr>
          <a:xfrm>
            <a:off x="1763688" y="2636912"/>
            <a:ext cx="673582" cy="307777"/>
          </a:xfrm>
          <a:prstGeom prst="rect">
            <a:avLst/>
          </a:prstGeom>
          <a:noFill/>
        </p:spPr>
        <p:txBody>
          <a:bodyPr wrap="none" rtlCol="0">
            <a:spAutoFit/>
          </a:bodyPr>
          <a:lstStyle/>
          <a:p>
            <a:r>
              <a:rPr lang="de-DE" sz="1400" b="1" smtClean="0">
                <a:solidFill>
                  <a:srgbClr val="567D27"/>
                </a:solidFill>
              </a:rPr>
              <a:t>STUD</a:t>
            </a:r>
            <a:endParaRPr lang="en-US" sz="1400" b="1">
              <a:solidFill>
                <a:srgbClr val="567D27"/>
              </a:solidFill>
            </a:endParaRPr>
          </a:p>
        </p:txBody>
      </p:sp>
      <p:sp>
        <p:nvSpPr>
          <p:cNvPr id="17" name="Textfeld 16"/>
          <p:cNvSpPr txBox="1"/>
          <p:nvPr/>
        </p:nvSpPr>
        <p:spPr>
          <a:xfrm>
            <a:off x="4788024" y="2636912"/>
            <a:ext cx="673582" cy="307777"/>
          </a:xfrm>
          <a:prstGeom prst="rect">
            <a:avLst/>
          </a:prstGeom>
          <a:noFill/>
        </p:spPr>
        <p:txBody>
          <a:bodyPr wrap="none" rtlCol="0">
            <a:spAutoFit/>
          </a:bodyPr>
          <a:lstStyle/>
          <a:p>
            <a:r>
              <a:rPr lang="de-DE" sz="1400" b="1" smtClean="0">
                <a:solidFill>
                  <a:srgbClr val="567D27"/>
                </a:solidFill>
              </a:rPr>
              <a:t>STUD</a:t>
            </a:r>
            <a:endParaRPr lang="en-US" sz="1400" b="1">
              <a:solidFill>
                <a:srgbClr val="567D27"/>
              </a:solidFill>
            </a:endParaRPr>
          </a:p>
        </p:txBody>
      </p:sp>
      <p:sp>
        <p:nvSpPr>
          <p:cNvPr id="18" name="Textfeld 17"/>
          <p:cNvSpPr txBox="1"/>
          <p:nvPr/>
        </p:nvSpPr>
        <p:spPr>
          <a:xfrm>
            <a:off x="7812360" y="2636912"/>
            <a:ext cx="673582" cy="307777"/>
          </a:xfrm>
          <a:prstGeom prst="rect">
            <a:avLst/>
          </a:prstGeom>
          <a:noFill/>
        </p:spPr>
        <p:txBody>
          <a:bodyPr wrap="none" rtlCol="0">
            <a:spAutoFit/>
          </a:bodyPr>
          <a:lstStyle/>
          <a:p>
            <a:r>
              <a:rPr lang="de-DE" sz="1400" b="1" smtClean="0">
                <a:solidFill>
                  <a:srgbClr val="567D27"/>
                </a:solidFill>
              </a:rPr>
              <a:t>STUD</a:t>
            </a:r>
            <a:endParaRPr lang="en-US" sz="1400" b="1">
              <a:solidFill>
                <a:srgbClr val="567D27"/>
              </a:solidFill>
            </a:endParaRPr>
          </a:p>
        </p:txBody>
      </p:sp>
      <p:sp>
        <p:nvSpPr>
          <p:cNvPr id="19" name="Textfeld 18"/>
          <p:cNvSpPr txBox="1"/>
          <p:nvPr/>
        </p:nvSpPr>
        <p:spPr>
          <a:xfrm>
            <a:off x="1386788" y="2132856"/>
            <a:ext cx="304892" cy="307777"/>
          </a:xfrm>
          <a:prstGeom prst="rect">
            <a:avLst/>
          </a:prstGeom>
          <a:noFill/>
        </p:spPr>
        <p:txBody>
          <a:bodyPr wrap="none" rtlCol="0">
            <a:spAutoFit/>
          </a:bodyPr>
          <a:lstStyle/>
          <a:p>
            <a:r>
              <a:rPr lang="de-DE" sz="1400" b="1" smtClean="0">
                <a:solidFill>
                  <a:srgbClr val="7030A0"/>
                </a:solidFill>
              </a:rPr>
              <a:t>P</a:t>
            </a:r>
            <a:endParaRPr lang="en-US" sz="1400" b="1">
              <a:solidFill>
                <a:srgbClr val="7030A0"/>
              </a:solidFill>
            </a:endParaRPr>
          </a:p>
        </p:txBody>
      </p:sp>
      <p:sp>
        <p:nvSpPr>
          <p:cNvPr id="20" name="Textfeld 19"/>
          <p:cNvSpPr txBox="1"/>
          <p:nvPr/>
        </p:nvSpPr>
        <p:spPr>
          <a:xfrm>
            <a:off x="4324258" y="2132856"/>
            <a:ext cx="304892" cy="307777"/>
          </a:xfrm>
          <a:prstGeom prst="rect">
            <a:avLst/>
          </a:prstGeom>
          <a:noFill/>
        </p:spPr>
        <p:txBody>
          <a:bodyPr wrap="none" rtlCol="0">
            <a:spAutoFit/>
          </a:bodyPr>
          <a:lstStyle/>
          <a:p>
            <a:r>
              <a:rPr lang="de-DE" sz="1400" b="1" smtClean="0">
                <a:solidFill>
                  <a:srgbClr val="7030A0"/>
                </a:solidFill>
              </a:rPr>
              <a:t>P</a:t>
            </a:r>
            <a:endParaRPr lang="en-US" sz="1400" b="1">
              <a:solidFill>
                <a:srgbClr val="7030A0"/>
              </a:solidFill>
            </a:endParaRPr>
          </a:p>
        </p:txBody>
      </p:sp>
      <p:sp>
        <p:nvSpPr>
          <p:cNvPr id="21" name="Textfeld 20"/>
          <p:cNvSpPr txBox="1"/>
          <p:nvPr/>
        </p:nvSpPr>
        <p:spPr>
          <a:xfrm>
            <a:off x="7353611" y="2132856"/>
            <a:ext cx="304892" cy="307777"/>
          </a:xfrm>
          <a:prstGeom prst="rect">
            <a:avLst/>
          </a:prstGeom>
          <a:noFill/>
        </p:spPr>
        <p:txBody>
          <a:bodyPr wrap="none" rtlCol="0">
            <a:spAutoFit/>
          </a:bodyPr>
          <a:lstStyle/>
          <a:p>
            <a:r>
              <a:rPr lang="de-DE" sz="1400" b="1" smtClean="0">
                <a:solidFill>
                  <a:srgbClr val="7030A0"/>
                </a:solidFill>
              </a:rPr>
              <a:t>P</a:t>
            </a:r>
            <a:endParaRPr lang="en-US" sz="1400" b="1">
              <a:solidFill>
                <a:srgbClr val="7030A0"/>
              </a:solidFill>
            </a:endParaRPr>
          </a:p>
        </p:txBody>
      </p:sp>
      <p:sp>
        <p:nvSpPr>
          <p:cNvPr id="12" name="Rechteck 11"/>
          <p:cNvSpPr/>
          <p:nvPr/>
        </p:nvSpPr>
        <p:spPr>
          <a:xfrm>
            <a:off x="3131840" y="1700808"/>
            <a:ext cx="2952328" cy="3888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6084168" y="1700808"/>
            <a:ext cx="2952328" cy="3888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el 4"/>
          <p:cNvSpPr>
            <a:spLocks noGrp="1"/>
          </p:cNvSpPr>
          <p:nvPr>
            <p:ph type="title"/>
          </p:nvPr>
        </p:nvSpPr>
        <p:spPr>
          <a:xfrm>
            <a:off x="390525" y="333375"/>
            <a:ext cx="6911975" cy="561975"/>
          </a:xfrm>
        </p:spPr>
        <p:txBody>
          <a:bodyPr/>
          <a:lstStyle/>
          <a:p>
            <a:r>
              <a:rPr lang="de-DE" smtClean="0"/>
              <a:t>Aktivität nach Rolle</a:t>
            </a:r>
            <a:endParaRPr lang="en-US"/>
          </a:p>
        </p:txBody>
      </p:sp>
    </p:spTree>
    <p:extLst>
      <p:ext uri="{BB962C8B-B14F-4D97-AF65-F5344CB8AC3E}">
        <p14:creationId xmlns:p14="http://schemas.microsoft.com/office/powerpoint/2010/main" val="18656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2"/>
          <a:stretch/>
        </p:blipFill>
        <p:spPr bwMode="auto">
          <a:xfrm>
            <a:off x="1956151" y="751945"/>
            <a:ext cx="2626540" cy="5487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2066" y="762687"/>
            <a:ext cx="2594543" cy="547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9"/>
          <p:cNvSpPr>
            <a:spLocks noGrp="1"/>
          </p:cNvSpPr>
          <p:nvPr>
            <p:ph type="title"/>
          </p:nvPr>
        </p:nvSpPr>
        <p:spPr>
          <a:xfrm>
            <a:off x="251520" y="404664"/>
            <a:ext cx="5184576" cy="561975"/>
          </a:xfrm>
        </p:spPr>
        <p:txBody>
          <a:bodyPr anchor="t"/>
          <a:lstStyle/>
          <a:p>
            <a:r>
              <a:rPr lang="de-DE" sz="2200"/>
              <a:t>Das </a:t>
            </a:r>
            <a:r>
              <a:rPr lang="de-DE" sz="2200" smtClean="0"/>
              <a:t>KIT-Leitbildprojekt: Präsidium</a:t>
            </a:r>
            <a:endParaRPr lang="de-DE" sz="22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1916832"/>
            <a:ext cx="5336096" cy="3913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4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sp>
        <p:nvSpPr>
          <p:cNvPr id="4" name="Titel 3"/>
          <p:cNvSpPr>
            <a:spLocks noGrp="1"/>
          </p:cNvSpPr>
          <p:nvPr>
            <p:ph type="title"/>
          </p:nvPr>
        </p:nvSpPr>
        <p:spPr/>
        <p:txBody>
          <a:bodyPr/>
          <a:lstStyle/>
          <a:p>
            <a:r>
              <a:rPr lang="en-US" dirty="0" err="1" smtClean="0"/>
              <a:t>Plattformnutzung</a:t>
            </a:r>
            <a:endParaRPr lang="en-US" dirty="0"/>
          </a:p>
        </p:txBody>
      </p:sp>
      <p:graphicFrame>
        <p:nvGraphicFramePr>
          <p:cNvPr id="6" name="Diagramm 5"/>
          <p:cNvGraphicFramePr>
            <a:graphicFrameLocks/>
          </p:cNvGraphicFramePr>
          <p:nvPr/>
        </p:nvGraphicFramePr>
        <p:xfrm>
          <a:off x="0" y="1271587"/>
          <a:ext cx="9144000" cy="4314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7073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sp>
        <p:nvSpPr>
          <p:cNvPr id="4" name="Titel 3"/>
          <p:cNvSpPr>
            <a:spLocks noGrp="1"/>
          </p:cNvSpPr>
          <p:nvPr>
            <p:ph type="title"/>
          </p:nvPr>
        </p:nvSpPr>
        <p:spPr/>
        <p:txBody>
          <a:bodyPr/>
          <a:lstStyle/>
          <a:p>
            <a:r>
              <a:rPr lang="en-US" dirty="0" err="1" smtClean="0"/>
              <a:t>Plattformnutzung</a:t>
            </a:r>
            <a:endParaRPr lang="en-US" dirty="0"/>
          </a:p>
        </p:txBody>
      </p:sp>
      <p:graphicFrame>
        <p:nvGraphicFramePr>
          <p:cNvPr id="6" name="Diagramm 5"/>
          <p:cNvGraphicFramePr>
            <a:graphicFrameLocks/>
          </p:cNvGraphicFramePr>
          <p:nvPr>
            <p:extLst>
              <p:ext uri="{D42A27DB-BD31-4B8C-83A1-F6EECF244321}">
                <p14:modId xmlns:p14="http://schemas.microsoft.com/office/powerpoint/2010/main" val="3015939552"/>
              </p:ext>
            </p:extLst>
          </p:nvPr>
        </p:nvGraphicFramePr>
        <p:xfrm>
          <a:off x="0" y="1271587"/>
          <a:ext cx="9144000" cy="4314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845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sp>
        <p:nvSpPr>
          <p:cNvPr id="4" name="Titel 3"/>
          <p:cNvSpPr>
            <a:spLocks noGrp="1"/>
          </p:cNvSpPr>
          <p:nvPr>
            <p:ph type="title"/>
          </p:nvPr>
        </p:nvSpPr>
        <p:spPr/>
        <p:txBody>
          <a:bodyPr/>
          <a:lstStyle/>
          <a:p>
            <a:r>
              <a:rPr lang="en-US" dirty="0" err="1" smtClean="0"/>
              <a:t>Plattformnutzung</a:t>
            </a:r>
            <a:endParaRPr lang="en-US" dirty="0"/>
          </a:p>
        </p:txBody>
      </p:sp>
      <p:graphicFrame>
        <p:nvGraphicFramePr>
          <p:cNvPr id="6" name="Diagramm 5"/>
          <p:cNvGraphicFramePr>
            <a:graphicFrameLocks/>
          </p:cNvGraphicFramePr>
          <p:nvPr/>
        </p:nvGraphicFramePr>
        <p:xfrm>
          <a:off x="0" y="1277937"/>
          <a:ext cx="9144000" cy="4302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4906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pic>
        <p:nvPicPr>
          <p:cNvPr id="5" name="Picture 2" descr="https://encrypted-tbn0.gstatic.com/images?q=tbn:ANd9GcQdLbO3a8ZDARdw8I3mJMV5xsO22SwnoJnO0Lw_6x2ksYCQx6iJ_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40" y="3774759"/>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1327340" y="3774758"/>
            <a:ext cx="3244661"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1691680" y="3774758"/>
            <a:ext cx="3168352"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2123728" y="3774758"/>
            <a:ext cx="3024336"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nhaltsplatzhalter 2"/>
          <p:cNvSpPr txBox="1">
            <a:spLocks/>
          </p:cNvSpPr>
          <p:nvPr/>
        </p:nvSpPr>
        <p:spPr bwMode="auto">
          <a:xfrm>
            <a:off x="1763688" y="4797152"/>
            <a:ext cx="6985024" cy="12956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buFontTx/>
              <a:buNone/>
            </a:pPr>
            <a:r>
              <a:rPr lang="de-DE" sz="5400" b="1" kern="0" smtClean="0">
                <a:latin typeface="Calibri" pitchFamily="34" charset="0"/>
              </a:rPr>
              <a:t>Demographie</a:t>
            </a:r>
            <a:endParaRPr lang="en-US" sz="5400" b="1" kern="0" dirty="0">
              <a:latin typeface="Calibri" pitchFamily="34" charset="0"/>
            </a:endParaRPr>
          </a:p>
        </p:txBody>
      </p:sp>
      <p:cxnSp>
        <p:nvCxnSpPr>
          <p:cNvPr id="10" name="Gerade Verbindung 9"/>
          <p:cNvCxnSpPr/>
          <p:nvPr/>
        </p:nvCxnSpPr>
        <p:spPr>
          <a:xfrm>
            <a:off x="1907704" y="5517232"/>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766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sp>
        <p:nvSpPr>
          <p:cNvPr id="4" name="Titel 3"/>
          <p:cNvSpPr>
            <a:spLocks noGrp="1"/>
          </p:cNvSpPr>
          <p:nvPr>
            <p:ph type="title"/>
          </p:nvPr>
        </p:nvSpPr>
        <p:spPr/>
        <p:txBody>
          <a:bodyPr/>
          <a:lstStyle/>
          <a:p>
            <a:r>
              <a:rPr lang="en-US" dirty="0" err="1" smtClean="0"/>
              <a:t>Geschlecht</a:t>
            </a:r>
            <a:r>
              <a:rPr lang="en-US" dirty="0" smtClean="0"/>
              <a:t> &amp; Alter</a:t>
            </a:r>
            <a:endParaRPr lang="en-US" dirty="0"/>
          </a:p>
        </p:txBody>
      </p:sp>
      <p:graphicFrame>
        <p:nvGraphicFramePr>
          <p:cNvPr id="6" name="Diagramm 5"/>
          <p:cNvGraphicFramePr>
            <a:graphicFrameLocks/>
          </p:cNvGraphicFramePr>
          <p:nvPr>
            <p:extLst>
              <p:ext uri="{D42A27DB-BD31-4B8C-83A1-F6EECF244321}">
                <p14:modId xmlns:p14="http://schemas.microsoft.com/office/powerpoint/2010/main" val="692130281"/>
              </p:ext>
            </p:extLst>
          </p:nvPr>
        </p:nvGraphicFramePr>
        <p:xfrm>
          <a:off x="0" y="2057400"/>
          <a:ext cx="435768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p:cNvGraphicFramePr>
            <a:graphicFrameLocks/>
          </p:cNvGraphicFramePr>
          <p:nvPr>
            <p:extLst>
              <p:ext uri="{D42A27DB-BD31-4B8C-83A1-F6EECF244321}">
                <p14:modId xmlns:p14="http://schemas.microsoft.com/office/powerpoint/2010/main" val="613436835"/>
              </p:ext>
            </p:extLst>
          </p:nvPr>
        </p:nvGraphicFramePr>
        <p:xfrm>
          <a:off x="4214810" y="2071678"/>
          <a:ext cx="492919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0113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sp>
        <p:nvSpPr>
          <p:cNvPr id="4" name="Titel 3"/>
          <p:cNvSpPr>
            <a:spLocks noGrp="1"/>
          </p:cNvSpPr>
          <p:nvPr>
            <p:ph type="title"/>
          </p:nvPr>
        </p:nvSpPr>
        <p:spPr/>
        <p:txBody>
          <a:bodyPr/>
          <a:lstStyle/>
          <a:p>
            <a:r>
              <a:rPr lang="en-US" dirty="0" err="1" smtClean="0"/>
              <a:t>Verweildauer</a:t>
            </a:r>
            <a:r>
              <a:rPr lang="en-US" dirty="0" smtClean="0"/>
              <a:t> am KIT</a:t>
            </a:r>
            <a:endParaRPr lang="en-US" dirty="0"/>
          </a:p>
        </p:txBody>
      </p:sp>
      <p:graphicFrame>
        <p:nvGraphicFramePr>
          <p:cNvPr id="6" name="Diagramm 5"/>
          <p:cNvGraphicFramePr>
            <a:graphicFrameLocks/>
          </p:cNvGraphicFramePr>
          <p:nvPr>
            <p:extLst>
              <p:ext uri="{D42A27DB-BD31-4B8C-83A1-F6EECF244321}">
                <p14:modId xmlns:p14="http://schemas.microsoft.com/office/powerpoint/2010/main" val="1229595220"/>
              </p:ext>
            </p:extLst>
          </p:nvPr>
        </p:nvGraphicFramePr>
        <p:xfrm>
          <a:off x="4714876" y="2057400"/>
          <a:ext cx="442912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p:cNvGraphicFramePr>
            <a:graphicFrameLocks/>
          </p:cNvGraphicFramePr>
          <p:nvPr>
            <p:extLst>
              <p:ext uri="{D42A27DB-BD31-4B8C-83A1-F6EECF244321}">
                <p14:modId xmlns:p14="http://schemas.microsoft.com/office/powerpoint/2010/main" val="790741615"/>
              </p:ext>
            </p:extLst>
          </p:nvPr>
        </p:nvGraphicFramePr>
        <p:xfrm>
          <a:off x="0" y="2057400"/>
          <a:ext cx="485775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8"/>
          <p:cNvSpPr txBox="1"/>
          <p:nvPr/>
        </p:nvSpPr>
        <p:spPr>
          <a:xfrm>
            <a:off x="500034" y="1643050"/>
            <a:ext cx="2416046" cy="369332"/>
          </a:xfrm>
          <a:prstGeom prst="rect">
            <a:avLst/>
          </a:prstGeom>
          <a:noFill/>
        </p:spPr>
        <p:txBody>
          <a:bodyPr wrap="none" rtlCol="0">
            <a:spAutoFit/>
          </a:bodyPr>
          <a:lstStyle/>
          <a:p>
            <a:r>
              <a:rPr lang="en-US" dirty="0" err="1" smtClean="0"/>
              <a:t>bisher</a:t>
            </a:r>
            <a:r>
              <a:rPr lang="en-US" dirty="0" smtClean="0"/>
              <a:t> </a:t>
            </a:r>
            <a:r>
              <a:rPr lang="en-US" dirty="0" err="1" smtClean="0"/>
              <a:t>verbrachte</a:t>
            </a:r>
            <a:r>
              <a:rPr lang="en-US" dirty="0" smtClean="0"/>
              <a:t> </a:t>
            </a:r>
            <a:r>
              <a:rPr lang="en-US" dirty="0" err="1" smtClean="0"/>
              <a:t>Zeit</a:t>
            </a:r>
            <a:endParaRPr lang="en-US" dirty="0"/>
          </a:p>
        </p:txBody>
      </p:sp>
      <p:sp>
        <p:nvSpPr>
          <p:cNvPr id="10" name="Textfeld 9"/>
          <p:cNvSpPr txBox="1"/>
          <p:nvPr/>
        </p:nvSpPr>
        <p:spPr>
          <a:xfrm>
            <a:off x="5000628" y="1643050"/>
            <a:ext cx="2505814" cy="369332"/>
          </a:xfrm>
          <a:prstGeom prst="rect">
            <a:avLst/>
          </a:prstGeom>
          <a:noFill/>
        </p:spPr>
        <p:txBody>
          <a:bodyPr wrap="none" rtlCol="0">
            <a:spAutoFit/>
          </a:bodyPr>
          <a:lstStyle/>
          <a:p>
            <a:r>
              <a:rPr lang="en-US" dirty="0" err="1" smtClean="0"/>
              <a:t>zukünftig</a:t>
            </a:r>
            <a:r>
              <a:rPr lang="en-US" dirty="0" smtClean="0"/>
              <a:t> </a:t>
            </a:r>
            <a:r>
              <a:rPr lang="en-US" dirty="0" err="1" smtClean="0"/>
              <a:t>geplante</a:t>
            </a:r>
            <a:r>
              <a:rPr lang="en-US" dirty="0" smtClean="0"/>
              <a:t> </a:t>
            </a:r>
            <a:r>
              <a:rPr lang="en-US" dirty="0" err="1" smtClean="0"/>
              <a:t>Zeit</a:t>
            </a:r>
            <a:endParaRPr lang="en-US" dirty="0"/>
          </a:p>
        </p:txBody>
      </p:sp>
    </p:spTree>
    <p:extLst>
      <p:ext uri="{BB962C8B-B14F-4D97-AF65-F5344CB8AC3E}">
        <p14:creationId xmlns:p14="http://schemas.microsoft.com/office/powerpoint/2010/main" val="482443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sp>
        <p:nvSpPr>
          <p:cNvPr id="4" name="Titel 3"/>
          <p:cNvSpPr>
            <a:spLocks noGrp="1"/>
          </p:cNvSpPr>
          <p:nvPr>
            <p:ph type="title"/>
          </p:nvPr>
        </p:nvSpPr>
        <p:spPr/>
        <p:txBody>
          <a:bodyPr/>
          <a:lstStyle/>
          <a:p>
            <a:r>
              <a:rPr lang="en-US" dirty="0" err="1" smtClean="0"/>
              <a:t>Fakultätszugehörigkeit</a:t>
            </a:r>
            <a:r>
              <a:rPr lang="en-US" dirty="0" smtClean="0"/>
              <a:t> &amp; Campus</a:t>
            </a:r>
            <a:endParaRPr lang="en-US" dirty="0"/>
          </a:p>
        </p:txBody>
      </p:sp>
      <p:graphicFrame>
        <p:nvGraphicFramePr>
          <p:cNvPr id="6" name="Diagramm 5"/>
          <p:cNvGraphicFramePr>
            <a:graphicFrameLocks/>
          </p:cNvGraphicFramePr>
          <p:nvPr>
            <p:extLst>
              <p:ext uri="{D42A27DB-BD31-4B8C-83A1-F6EECF244321}">
                <p14:modId xmlns:p14="http://schemas.microsoft.com/office/powerpoint/2010/main" val="904745419"/>
              </p:ext>
            </p:extLst>
          </p:nvPr>
        </p:nvGraphicFramePr>
        <p:xfrm>
          <a:off x="0" y="2057400"/>
          <a:ext cx="5214942"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p:cNvGraphicFramePr>
            <a:graphicFrameLocks/>
          </p:cNvGraphicFramePr>
          <p:nvPr>
            <p:extLst>
              <p:ext uri="{D42A27DB-BD31-4B8C-83A1-F6EECF244321}">
                <p14:modId xmlns:p14="http://schemas.microsoft.com/office/powerpoint/2010/main" val="3546025149"/>
              </p:ext>
            </p:extLst>
          </p:nvPr>
        </p:nvGraphicFramePr>
        <p:xfrm>
          <a:off x="3929058" y="2057400"/>
          <a:ext cx="521494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0644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sp>
        <p:nvSpPr>
          <p:cNvPr id="4" name="Titel 3"/>
          <p:cNvSpPr>
            <a:spLocks noGrp="1"/>
          </p:cNvSpPr>
          <p:nvPr>
            <p:ph type="title"/>
          </p:nvPr>
        </p:nvSpPr>
        <p:spPr/>
        <p:txBody>
          <a:bodyPr/>
          <a:lstStyle/>
          <a:p>
            <a:r>
              <a:rPr lang="en-US" dirty="0" err="1" smtClean="0"/>
              <a:t>Angaben</a:t>
            </a:r>
            <a:r>
              <a:rPr lang="en-US" dirty="0" smtClean="0"/>
              <a:t> </a:t>
            </a:r>
            <a:r>
              <a:rPr lang="en-US" dirty="0" err="1" smtClean="0"/>
              <a:t>zur</a:t>
            </a:r>
            <a:r>
              <a:rPr lang="en-US" dirty="0" smtClean="0"/>
              <a:t> </a:t>
            </a:r>
            <a:r>
              <a:rPr lang="en-US" dirty="0" err="1" smtClean="0"/>
              <a:t>Personalverantwortung</a:t>
            </a:r>
            <a:endParaRPr lang="en-US" dirty="0"/>
          </a:p>
        </p:txBody>
      </p:sp>
      <p:graphicFrame>
        <p:nvGraphicFramePr>
          <p:cNvPr id="6" name="Diagramm 5"/>
          <p:cNvGraphicFramePr>
            <a:graphicFrameLocks/>
          </p:cNvGraphicFramePr>
          <p:nvPr>
            <p:extLst>
              <p:ext uri="{D42A27DB-BD31-4B8C-83A1-F6EECF244321}">
                <p14:modId xmlns:p14="http://schemas.microsoft.com/office/powerpoint/2010/main" val="249618111"/>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2999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smtClean="0"/>
              <a:t>Das KIT-Leitbildprojekt</a:t>
            </a:r>
            <a:endParaRPr lang="de-DE" dirty="0"/>
          </a:p>
        </p:txBody>
      </p:sp>
      <p:sp>
        <p:nvSpPr>
          <p:cNvPr id="4" name="Titel 3"/>
          <p:cNvSpPr>
            <a:spLocks noGrp="1"/>
          </p:cNvSpPr>
          <p:nvPr>
            <p:ph type="title"/>
          </p:nvPr>
        </p:nvSpPr>
        <p:spPr/>
        <p:txBody>
          <a:bodyPr/>
          <a:lstStyle/>
          <a:p>
            <a:r>
              <a:rPr lang="de-DE" dirty="0" smtClean="0"/>
              <a:t>Bewertung: Qualität der Plattform</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516822063"/>
              </p:ext>
            </p:extLst>
          </p:nvPr>
        </p:nvGraphicFramePr>
        <p:xfrm>
          <a:off x="827584" y="1268412"/>
          <a:ext cx="7852866" cy="5089546"/>
        </p:xfrm>
        <a:graphic>
          <a:graphicData uri="http://schemas.openxmlformats.org/drawingml/2006/chart">
            <c:chart xmlns:c="http://schemas.openxmlformats.org/drawingml/2006/chart" xmlns:r="http://schemas.openxmlformats.org/officeDocument/2006/relationships" r:id="rId2"/>
          </a:graphicData>
        </a:graphic>
      </p:graphicFrame>
      <p:sp>
        <p:nvSpPr>
          <p:cNvPr id="5" name="Inhaltsplatzhalter 2"/>
          <p:cNvSpPr txBox="1">
            <a:spLocks/>
          </p:cNvSpPr>
          <p:nvPr/>
        </p:nvSpPr>
        <p:spPr bwMode="auto">
          <a:xfrm rot="16200000">
            <a:off x="-216532" y="2960948"/>
            <a:ext cx="1512168" cy="5760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buFontTx/>
              <a:buNone/>
            </a:pPr>
            <a:r>
              <a:rPr lang="de-DE" sz="2400" kern="0" smtClean="0">
                <a:latin typeface="Calibri" pitchFamily="34" charset="0"/>
              </a:rPr>
              <a:t>Anzahl</a:t>
            </a:r>
            <a:endParaRPr lang="en-US" sz="2400" kern="0" dirty="0">
              <a:latin typeface="Calibri" pitchFamily="34" charset="0"/>
            </a:endParaRPr>
          </a:p>
        </p:txBody>
      </p:sp>
    </p:spTree>
    <p:extLst>
      <p:ext uri="{BB962C8B-B14F-4D97-AF65-F5344CB8AC3E}">
        <p14:creationId xmlns:p14="http://schemas.microsoft.com/office/powerpoint/2010/main" val="1567333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sp>
        <p:nvSpPr>
          <p:cNvPr id="4" name="Titel 3"/>
          <p:cNvSpPr>
            <a:spLocks noGrp="1"/>
          </p:cNvSpPr>
          <p:nvPr>
            <p:ph type="title"/>
          </p:nvPr>
        </p:nvSpPr>
        <p:spPr/>
        <p:txBody>
          <a:bodyPr/>
          <a:lstStyle/>
          <a:p>
            <a:r>
              <a:rPr lang="de-DE" dirty="0" smtClean="0"/>
              <a:t>Bewertung: Qualität der Beiträge</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403506179"/>
              </p:ext>
            </p:extLst>
          </p:nvPr>
        </p:nvGraphicFramePr>
        <p:xfrm>
          <a:off x="827584" y="1268413"/>
          <a:ext cx="7852866" cy="4894262"/>
        </p:xfrm>
        <a:graphic>
          <a:graphicData uri="http://schemas.openxmlformats.org/drawingml/2006/chart">
            <c:chart xmlns:c="http://schemas.openxmlformats.org/drawingml/2006/chart" xmlns:r="http://schemas.openxmlformats.org/officeDocument/2006/relationships" r:id="rId2"/>
          </a:graphicData>
        </a:graphic>
      </p:graphicFrame>
      <p:sp>
        <p:nvSpPr>
          <p:cNvPr id="5" name="Inhaltsplatzhalter 2"/>
          <p:cNvSpPr txBox="1">
            <a:spLocks/>
          </p:cNvSpPr>
          <p:nvPr/>
        </p:nvSpPr>
        <p:spPr bwMode="auto">
          <a:xfrm rot="16200000">
            <a:off x="-216532" y="2960948"/>
            <a:ext cx="1512168" cy="5760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buFontTx/>
              <a:buNone/>
            </a:pPr>
            <a:r>
              <a:rPr lang="de-DE" sz="2400" kern="0" smtClean="0">
                <a:latin typeface="Calibri" pitchFamily="34" charset="0"/>
              </a:rPr>
              <a:t>Anzahl</a:t>
            </a:r>
            <a:endParaRPr lang="en-US" sz="2400" kern="0" dirty="0">
              <a:latin typeface="Calibri" pitchFamily="34" charset="0"/>
            </a:endParaRPr>
          </a:p>
        </p:txBody>
      </p:sp>
    </p:spTree>
    <p:extLst>
      <p:ext uri="{BB962C8B-B14F-4D97-AF65-F5344CB8AC3E}">
        <p14:creationId xmlns:p14="http://schemas.microsoft.com/office/powerpoint/2010/main" val="4085346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9"/>
          <p:cNvSpPr>
            <a:spLocks noGrp="1"/>
          </p:cNvSpPr>
          <p:nvPr>
            <p:ph type="title"/>
          </p:nvPr>
        </p:nvSpPr>
        <p:spPr>
          <a:xfrm>
            <a:off x="251519" y="404664"/>
            <a:ext cx="7488833" cy="561975"/>
          </a:xfrm>
        </p:spPr>
        <p:txBody>
          <a:bodyPr anchor="b"/>
          <a:lstStyle/>
          <a:p>
            <a:pPr lvl="0"/>
            <a:r>
              <a:rPr lang="de-DE" sz="2000"/>
              <a:t>Das Leitbildprojekt ist ein wichtiger Schritt in der Profil- und Identitätsbildung des KIT.</a:t>
            </a:r>
            <a:endParaRPr lang="en-US" sz="2000"/>
          </a:p>
        </p:txBody>
      </p:sp>
      <p:sp>
        <p:nvSpPr>
          <p:cNvPr id="7" name="Gleichschenkliges Dreieck 6"/>
          <p:cNvSpPr/>
          <p:nvPr/>
        </p:nvSpPr>
        <p:spPr>
          <a:xfrm>
            <a:off x="2699792" y="836712"/>
            <a:ext cx="2952328" cy="2376264"/>
          </a:xfrm>
          <a:prstGeom prst="triangl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Gleichschenkliges Dreieck 7"/>
          <p:cNvSpPr/>
          <p:nvPr/>
        </p:nvSpPr>
        <p:spPr>
          <a:xfrm>
            <a:off x="1187624" y="836712"/>
            <a:ext cx="5976664" cy="4824536"/>
          </a:xfrm>
          <a:prstGeom prst="triangl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2969542" y="3329682"/>
            <a:ext cx="2412840" cy="523220"/>
          </a:xfrm>
          <a:prstGeom prst="rect">
            <a:avLst/>
          </a:prstGeom>
          <a:noFill/>
        </p:spPr>
        <p:txBody>
          <a:bodyPr wrap="none" rtlCol="0">
            <a:spAutoFit/>
          </a:bodyPr>
          <a:lstStyle/>
          <a:p>
            <a:pPr algn="ctr"/>
            <a:r>
              <a:rPr lang="de-DE" sz="1400" dirty="0" smtClean="0">
                <a:solidFill>
                  <a:schemeClr val="accent3">
                    <a:lumMod val="50000"/>
                  </a:schemeClr>
                </a:solidFill>
              </a:rPr>
              <a:t>Erfolgsfaktoren und </a:t>
            </a:r>
            <a:br>
              <a:rPr lang="de-DE" sz="1400" dirty="0" smtClean="0">
                <a:solidFill>
                  <a:schemeClr val="accent3">
                    <a:lumMod val="50000"/>
                  </a:schemeClr>
                </a:solidFill>
              </a:rPr>
            </a:br>
            <a:r>
              <a:rPr lang="de-DE" sz="1400" dirty="0" smtClean="0">
                <a:solidFill>
                  <a:schemeClr val="accent3">
                    <a:lumMod val="50000"/>
                  </a:schemeClr>
                </a:solidFill>
              </a:rPr>
              <a:t>strategische Stoßrichtungen</a:t>
            </a:r>
            <a:endParaRPr lang="de-DE" sz="1400" dirty="0">
              <a:solidFill>
                <a:schemeClr val="accent3">
                  <a:lumMod val="50000"/>
                </a:schemeClr>
              </a:solidFill>
            </a:endParaRPr>
          </a:p>
        </p:txBody>
      </p:sp>
      <p:sp>
        <p:nvSpPr>
          <p:cNvPr id="12" name="Textfeld 11"/>
          <p:cNvSpPr txBox="1"/>
          <p:nvPr/>
        </p:nvSpPr>
        <p:spPr>
          <a:xfrm>
            <a:off x="2411760" y="4026810"/>
            <a:ext cx="3528392" cy="307777"/>
          </a:xfrm>
          <a:prstGeom prst="rect">
            <a:avLst/>
          </a:prstGeom>
          <a:noFill/>
        </p:spPr>
        <p:txBody>
          <a:bodyPr wrap="square" rtlCol="0">
            <a:spAutoFit/>
          </a:bodyPr>
          <a:lstStyle/>
          <a:p>
            <a:pPr algn="ctr"/>
            <a:r>
              <a:rPr lang="de-DE" sz="1400" dirty="0" smtClean="0">
                <a:solidFill>
                  <a:schemeClr val="accent3">
                    <a:lumMod val="50000"/>
                  </a:schemeClr>
                </a:solidFill>
              </a:rPr>
              <a:t>Zielvorgaben und Kennzahlen</a:t>
            </a:r>
          </a:p>
        </p:txBody>
      </p:sp>
      <p:sp>
        <p:nvSpPr>
          <p:cNvPr id="13" name="Textfeld 12"/>
          <p:cNvSpPr txBox="1"/>
          <p:nvPr/>
        </p:nvSpPr>
        <p:spPr>
          <a:xfrm>
            <a:off x="3193156" y="4633391"/>
            <a:ext cx="1965603" cy="307777"/>
          </a:xfrm>
          <a:prstGeom prst="rect">
            <a:avLst/>
          </a:prstGeom>
          <a:noFill/>
        </p:spPr>
        <p:txBody>
          <a:bodyPr wrap="none" rtlCol="0">
            <a:spAutoFit/>
          </a:bodyPr>
          <a:lstStyle/>
          <a:p>
            <a:pPr algn="ctr"/>
            <a:r>
              <a:rPr lang="de-DE" sz="1400" dirty="0" smtClean="0">
                <a:solidFill>
                  <a:schemeClr val="accent3">
                    <a:lumMod val="50000"/>
                  </a:schemeClr>
                </a:solidFill>
              </a:rPr>
              <a:t>Prioritäten und Regeln</a:t>
            </a:r>
            <a:endParaRPr lang="de-DE" sz="1400" dirty="0">
              <a:solidFill>
                <a:schemeClr val="accent3">
                  <a:lumMod val="50000"/>
                </a:schemeClr>
              </a:solidFill>
            </a:endParaRPr>
          </a:p>
        </p:txBody>
      </p:sp>
      <p:sp>
        <p:nvSpPr>
          <p:cNvPr id="14" name="Textfeld 13"/>
          <p:cNvSpPr txBox="1"/>
          <p:nvPr/>
        </p:nvSpPr>
        <p:spPr>
          <a:xfrm>
            <a:off x="3491444" y="5209455"/>
            <a:ext cx="1369028" cy="307777"/>
          </a:xfrm>
          <a:prstGeom prst="rect">
            <a:avLst/>
          </a:prstGeom>
          <a:noFill/>
        </p:spPr>
        <p:txBody>
          <a:bodyPr wrap="none" rtlCol="0">
            <a:spAutoFit/>
          </a:bodyPr>
          <a:lstStyle/>
          <a:p>
            <a:pPr algn="ctr"/>
            <a:r>
              <a:rPr lang="de-DE" sz="1400" dirty="0" smtClean="0">
                <a:solidFill>
                  <a:schemeClr val="accent3">
                    <a:lumMod val="50000"/>
                  </a:schemeClr>
                </a:solidFill>
              </a:rPr>
              <a:t>Tägliche Arbeit</a:t>
            </a:r>
            <a:endParaRPr lang="de-DE" sz="1400" dirty="0">
              <a:solidFill>
                <a:schemeClr val="accent3">
                  <a:lumMod val="50000"/>
                </a:schemeClr>
              </a:solidFill>
            </a:endParaRPr>
          </a:p>
        </p:txBody>
      </p:sp>
      <p:cxnSp>
        <p:nvCxnSpPr>
          <p:cNvPr id="15" name="Gerade Verbindung 14"/>
          <p:cNvCxnSpPr/>
          <p:nvPr/>
        </p:nvCxnSpPr>
        <p:spPr>
          <a:xfrm>
            <a:off x="3635896" y="1812587"/>
            <a:ext cx="108012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3261570" y="2403909"/>
            <a:ext cx="1821629"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2368330" y="3899648"/>
            <a:ext cx="364383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1941045" y="4439634"/>
            <a:ext cx="446449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1691680" y="5046196"/>
            <a:ext cx="504056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2650355" y="3298038"/>
            <a:ext cx="313816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1907704" y="4515470"/>
            <a:ext cx="454285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2644451" y="3255834"/>
            <a:ext cx="307967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rot="19587425">
            <a:off x="5714991" y="3253066"/>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 Verbindung 23"/>
          <p:cNvCxnSpPr/>
          <p:nvPr/>
        </p:nvCxnSpPr>
        <p:spPr>
          <a:xfrm>
            <a:off x="1835696" y="4478167"/>
            <a:ext cx="468052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214366" y="1923582"/>
            <a:ext cx="915635" cy="369332"/>
          </a:xfrm>
          <a:prstGeom prst="rect">
            <a:avLst/>
          </a:prstGeom>
          <a:noFill/>
        </p:spPr>
        <p:txBody>
          <a:bodyPr wrap="none" rtlCol="0">
            <a:spAutoFit/>
          </a:bodyPr>
          <a:lstStyle/>
          <a:p>
            <a:pPr algn="ctr"/>
            <a:r>
              <a:rPr lang="de-DE" dirty="0" smtClean="0">
                <a:solidFill>
                  <a:schemeClr val="accent2"/>
                </a:solidFill>
              </a:rPr>
              <a:t>Leitbild</a:t>
            </a:r>
            <a:endParaRPr lang="de-DE" dirty="0">
              <a:solidFill>
                <a:schemeClr val="accent2"/>
              </a:solidFill>
            </a:endParaRPr>
          </a:p>
        </p:txBody>
      </p:sp>
      <p:sp>
        <p:nvSpPr>
          <p:cNvPr id="26" name="Textfeld 25"/>
          <p:cNvSpPr txBox="1"/>
          <p:nvPr/>
        </p:nvSpPr>
        <p:spPr>
          <a:xfrm>
            <a:off x="1019437" y="3645024"/>
            <a:ext cx="1107997" cy="369332"/>
          </a:xfrm>
          <a:prstGeom prst="rect">
            <a:avLst/>
          </a:prstGeom>
          <a:noFill/>
        </p:spPr>
        <p:txBody>
          <a:bodyPr wrap="none" rtlCol="0">
            <a:spAutoFit/>
          </a:bodyPr>
          <a:lstStyle/>
          <a:p>
            <a:pPr algn="ctr"/>
            <a:r>
              <a:rPr lang="de-DE" dirty="0" smtClean="0">
                <a:solidFill>
                  <a:schemeClr val="accent2"/>
                </a:solidFill>
              </a:rPr>
              <a:t>Strategie</a:t>
            </a:r>
            <a:endParaRPr lang="de-DE" dirty="0">
              <a:solidFill>
                <a:schemeClr val="accent2"/>
              </a:solidFill>
            </a:endParaRPr>
          </a:p>
        </p:txBody>
      </p:sp>
      <p:sp>
        <p:nvSpPr>
          <p:cNvPr id="27" name="Textfeld 26"/>
          <p:cNvSpPr txBox="1"/>
          <p:nvPr/>
        </p:nvSpPr>
        <p:spPr>
          <a:xfrm>
            <a:off x="107504" y="4797152"/>
            <a:ext cx="1351652" cy="369332"/>
          </a:xfrm>
          <a:prstGeom prst="rect">
            <a:avLst/>
          </a:prstGeom>
          <a:noFill/>
        </p:spPr>
        <p:txBody>
          <a:bodyPr wrap="none" rtlCol="0">
            <a:spAutoFit/>
          </a:bodyPr>
          <a:lstStyle/>
          <a:p>
            <a:pPr algn="ctr"/>
            <a:r>
              <a:rPr lang="de-DE" dirty="0" smtClean="0">
                <a:solidFill>
                  <a:schemeClr val="accent2"/>
                </a:solidFill>
              </a:rPr>
              <a:t>Umsetzung</a:t>
            </a:r>
          </a:p>
        </p:txBody>
      </p:sp>
      <p:sp>
        <p:nvSpPr>
          <p:cNvPr id="28" name="Rechteck 27"/>
          <p:cNvSpPr/>
          <p:nvPr/>
        </p:nvSpPr>
        <p:spPr>
          <a:xfrm>
            <a:off x="107504" y="2403909"/>
            <a:ext cx="8928992" cy="79519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Picture 6"/>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7356858" y="2500879"/>
            <a:ext cx="600819" cy="487151"/>
          </a:xfrm>
          <a:prstGeom prst="rect">
            <a:avLst/>
          </a:prstGeom>
          <a:noFill/>
          <a:ln w="9525">
            <a:noFill/>
            <a:miter lim="800000"/>
            <a:headEnd/>
            <a:tailEnd/>
          </a:ln>
        </p:spPr>
      </p:pic>
      <p:sp>
        <p:nvSpPr>
          <p:cNvPr id="30" name="Textfeld 29"/>
          <p:cNvSpPr txBox="1"/>
          <p:nvPr/>
        </p:nvSpPr>
        <p:spPr>
          <a:xfrm>
            <a:off x="5796136" y="2924944"/>
            <a:ext cx="1669047" cy="276999"/>
          </a:xfrm>
          <a:prstGeom prst="rect">
            <a:avLst/>
          </a:prstGeom>
          <a:noFill/>
        </p:spPr>
        <p:txBody>
          <a:bodyPr wrap="none" rtlCol="0">
            <a:spAutoFit/>
          </a:bodyPr>
          <a:lstStyle/>
          <a:p>
            <a:r>
              <a:rPr lang="de-DE" sz="1200" dirty="0" smtClean="0"/>
              <a:t>Partizipativer Prozess</a:t>
            </a:r>
            <a:endParaRPr lang="de-DE" sz="1200" dirty="0"/>
          </a:p>
        </p:txBody>
      </p:sp>
      <p:sp>
        <p:nvSpPr>
          <p:cNvPr id="32" name="Textfeld 31"/>
          <p:cNvSpPr txBox="1"/>
          <p:nvPr/>
        </p:nvSpPr>
        <p:spPr>
          <a:xfrm>
            <a:off x="3771518" y="1332260"/>
            <a:ext cx="808876" cy="369332"/>
          </a:xfrm>
          <a:prstGeom prst="rect">
            <a:avLst/>
          </a:prstGeom>
          <a:noFill/>
        </p:spPr>
        <p:txBody>
          <a:bodyPr wrap="none" rtlCol="0">
            <a:spAutoFit/>
          </a:bodyPr>
          <a:lstStyle/>
          <a:p>
            <a:pPr algn="ctr"/>
            <a:r>
              <a:rPr lang="de-DE" dirty="0" smtClean="0"/>
              <a:t>Vision</a:t>
            </a:r>
            <a:endParaRPr lang="de-DE" dirty="0"/>
          </a:p>
        </p:txBody>
      </p:sp>
      <p:sp>
        <p:nvSpPr>
          <p:cNvPr id="33" name="Textfeld 32"/>
          <p:cNvSpPr txBox="1"/>
          <p:nvPr/>
        </p:nvSpPr>
        <p:spPr>
          <a:xfrm>
            <a:off x="3692492" y="1923582"/>
            <a:ext cx="966932" cy="369332"/>
          </a:xfrm>
          <a:prstGeom prst="rect">
            <a:avLst/>
          </a:prstGeom>
          <a:noFill/>
        </p:spPr>
        <p:txBody>
          <a:bodyPr wrap="none" rtlCol="0">
            <a:spAutoFit/>
          </a:bodyPr>
          <a:lstStyle/>
          <a:p>
            <a:pPr algn="ctr"/>
            <a:r>
              <a:rPr lang="de-DE" dirty="0" smtClean="0"/>
              <a:t>Mission</a:t>
            </a:r>
            <a:endParaRPr lang="de-DE" dirty="0"/>
          </a:p>
        </p:txBody>
      </p:sp>
      <p:sp>
        <p:nvSpPr>
          <p:cNvPr id="34" name="Textfeld 33"/>
          <p:cNvSpPr txBox="1"/>
          <p:nvPr/>
        </p:nvSpPr>
        <p:spPr>
          <a:xfrm>
            <a:off x="2667003" y="2653403"/>
            <a:ext cx="1233409" cy="338554"/>
          </a:xfrm>
          <a:prstGeom prst="rect">
            <a:avLst/>
          </a:prstGeom>
          <a:noFill/>
        </p:spPr>
        <p:txBody>
          <a:bodyPr wrap="square" rtlCol="0">
            <a:spAutoFit/>
          </a:bodyPr>
          <a:lstStyle/>
          <a:p>
            <a:pPr algn="ctr"/>
            <a:r>
              <a:rPr lang="de-DE" sz="1600" dirty="0" smtClean="0"/>
              <a:t>Ziele</a:t>
            </a:r>
            <a:endParaRPr lang="de-DE" sz="1600" dirty="0"/>
          </a:p>
        </p:txBody>
      </p:sp>
      <p:sp>
        <p:nvSpPr>
          <p:cNvPr id="35" name="Textfeld 34"/>
          <p:cNvSpPr txBox="1"/>
          <p:nvPr/>
        </p:nvSpPr>
        <p:spPr>
          <a:xfrm>
            <a:off x="3646540" y="2653403"/>
            <a:ext cx="892133" cy="338554"/>
          </a:xfrm>
          <a:prstGeom prst="rect">
            <a:avLst/>
          </a:prstGeom>
          <a:noFill/>
        </p:spPr>
        <p:txBody>
          <a:bodyPr wrap="square" rtlCol="0">
            <a:spAutoFit/>
          </a:bodyPr>
          <a:lstStyle/>
          <a:p>
            <a:pPr algn="ctr"/>
            <a:r>
              <a:rPr lang="de-DE" sz="1600" dirty="0" smtClean="0"/>
              <a:t>Werte</a:t>
            </a:r>
            <a:endParaRPr lang="de-DE" sz="1600" dirty="0"/>
          </a:p>
        </p:txBody>
      </p:sp>
      <p:sp>
        <p:nvSpPr>
          <p:cNvPr id="36" name="Textfeld 35"/>
          <p:cNvSpPr txBox="1"/>
          <p:nvPr/>
        </p:nvSpPr>
        <p:spPr>
          <a:xfrm>
            <a:off x="4467203" y="2658398"/>
            <a:ext cx="968893" cy="338554"/>
          </a:xfrm>
          <a:prstGeom prst="rect">
            <a:avLst/>
          </a:prstGeom>
          <a:noFill/>
        </p:spPr>
        <p:txBody>
          <a:bodyPr wrap="square" rtlCol="0">
            <a:spAutoFit/>
          </a:bodyPr>
          <a:lstStyle/>
          <a:p>
            <a:pPr algn="ctr"/>
            <a:r>
              <a:rPr lang="de-DE" sz="1600" dirty="0" smtClean="0"/>
              <a:t>Stärken</a:t>
            </a:r>
            <a:endParaRPr lang="de-DE" sz="1600" dirty="0"/>
          </a:p>
        </p:txBody>
      </p:sp>
      <p:cxnSp>
        <p:nvCxnSpPr>
          <p:cNvPr id="37" name="Gerade Verbindung 36"/>
          <p:cNvCxnSpPr/>
          <p:nvPr/>
        </p:nvCxnSpPr>
        <p:spPr>
          <a:xfrm>
            <a:off x="3675115" y="2514104"/>
            <a:ext cx="0" cy="648072"/>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4467203" y="2514104"/>
            <a:ext cx="0" cy="648072"/>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104" y="3312393"/>
            <a:ext cx="3528392" cy="300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pieren 5"/>
          <p:cNvGrpSpPr/>
          <p:nvPr/>
        </p:nvGrpSpPr>
        <p:grpSpPr>
          <a:xfrm>
            <a:off x="6823853" y="3202899"/>
            <a:ext cx="2411415" cy="2024801"/>
            <a:chOff x="6823853" y="3202899"/>
            <a:chExt cx="2411415" cy="2024801"/>
          </a:xfrm>
        </p:grpSpPr>
        <p:sp>
          <p:nvSpPr>
            <p:cNvPr id="3" name="Rechteckiger Pfeil 2"/>
            <p:cNvSpPr/>
            <p:nvPr/>
          </p:nvSpPr>
          <p:spPr>
            <a:xfrm rot="10800000">
              <a:off x="6823853" y="3202899"/>
              <a:ext cx="1430079" cy="2024801"/>
            </a:xfrm>
            <a:prstGeom prst="bentArrow">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Textfeld 4"/>
            <p:cNvSpPr txBox="1"/>
            <p:nvPr/>
          </p:nvSpPr>
          <p:spPr>
            <a:xfrm>
              <a:off x="7946133" y="3501008"/>
              <a:ext cx="1289135" cy="584775"/>
            </a:xfrm>
            <a:prstGeom prst="rect">
              <a:avLst/>
            </a:prstGeom>
            <a:noFill/>
          </p:spPr>
          <p:txBody>
            <a:bodyPr wrap="none" rtlCol="0">
              <a:spAutoFit/>
            </a:bodyPr>
            <a:lstStyle/>
            <a:p>
              <a:pPr>
                <a:spcAft>
                  <a:spcPts val="600"/>
                </a:spcAft>
              </a:pPr>
              <a:r>
                <a:rPr lang="de-DE" sz="1600" b="1" smtClean="0">
                  <a:solidFill>
                    <a:schemeClr val="bg1">
                      <a:lumMod val="50000"/>
                    </a:schemeClr>
                  </a:solidFill>
                </a:rPr>
                <a:t>Ideen zur </a:t>
              </a:r>
              <a:br>
                <a:rPr lang="de-DE" sz="1600" b="1" smtClean="0">
                  <a:solidFill>
                    <a:schemeClr val="bg1">
                      <a:lumMod val="50000"/>
                    </a:schemeClr>
                  </a:solidFill>
                </a:rPr>
              </a:br>
              <a:r>
                <a:rPr lang="de-DE" sz="1600" b="1" smtClean="0">
                  <a:solidFill>
                    <a:schemeClr val="bg1">
                      <a:lumMod val="50000"/>
                    </a:schemeClr>
                  </a:solidFill>
                </a:rPr>
                <a:t>Umsetzung</a:t>
              </a:r>
              <a:endParaRPr lang="en-US" sz="1600" b="1">
                <a:solidFill>
                  <a:schemeClr val="bg1">
                    <a:lumMod val="50000"/>
                  </a:schemeClr>
                </a:solidFill>
              </a:endParaRPr>
            </a:p>
          </p:txBody>
        </p:sp>
      </p:grpSp>
      <p:sp>
        <p:nvSpPr>
          <p:cNvPr id="2" name="Rechteck 1"/>
          <p:cNvSpPr/>
          <p:nvPr/>
        </p:nvSpPr>
        <p:spPr>
          <a:xfrm>
            <a:off x="4860032" y="1124744"/>
            <a:ext cx="1941557" cy="369332"/>
          </a:xfrm>
          <a:prstGeom prst="rect">
            <a:avLst/>
          </a:prstGeom>
        </p:spPr>
        <p:txBody>
          <a:bodyPr wrap="none">
            <a:spAutoFit/>
          </a:bodyPr>
          <a:lstStyle/>
          <a:p>
            <a:r>
              <a:rPr lang="de-DE" b="1" smtClean="0">
                <a:solidFill>
                  <a:schemeClr val="bg1">
                    <a:lumMod val="50000"/>
                  </a:schemeClr>
                </a:solidFill>
              </a:rPr>
              <a:t>„Slogan/ Motto“</a:t>
            </a:r>
            <a:endParaRPr lang="en-US" b="1"/>
          </a:p>
        </p:txBody>
      </p:sp>
      <p:sp>
        <p:nvSpPr>
          <p:cNvPr id="40" name="Rechteckiger Pfeil 39"/>
          <p:cNvSpPr/>
          <p:nvPr/>
        </p:nvSpPr>
        <p:spPr>
          <a:xfrm flipH="1">
            <a:off x="6228182" y="1443922"/>
            <a:ext cx="1430079" cy="959988"/>
          </a:xfrm>
          <a:prstGeom prst="bentArrow">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02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sp>
        <p:nvSpPr>
          <p:cNvPr id="4" name="Titel 3"/>
          <p:cNvSpPr>
            <a:spLocks noGrp="1"/>
          </p:cNvSpPr>
          <p:nvPr>
            <p:ph type="title"/>
          </p:nvPr>
        </p:nvSpPr>
        <p:spPr/>
        <p:txBody>
          <a:bodyPr/>
          <a:lstStyle/>
          <a:p>
            <a:r>
              <a:rPr lang="de-DE" dirty="0" smtClean="0"/>
              <a:t>Bewertung: Sinnhaftigkeit des Prozesses</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536141347"/>
              </p:ext>
            </p:extLst>
          </p:nvPr>
        </p:nvGraphicFramePr>
        <p:xfrm>
          <a:off x="755576" y="1268413"/>
          <a:ext cx="7924874" cy="4875231"/>
        </p:xfrm>
        <a:graphic>
          <a:graphicData uri="http://schemas.openxmlformats.org/drawingml/2006/chart">
            <c:chart xmlns:c="http://schemas.openxmlformats.org/drawingml/2006/chart" xmlns:r="http://schemas.openxmlformats.org/officeDocument/2006/relationships" r:id="rId2"/>
          </a:graphicData>
        </a:graphic>
      </p:graphicFrame>
      <p:sp>
        <p:nvSpPr>
          <p:cNvPr id="5" name="Inhaltsplatzhalter 2"/>
          <p:cNvSpPr txBox="1">
            <a:spLocks/>
          </p:cNvSpPr>
          <p:nvPr/>
        </p:nvSpPr>
        <p:spPr bwMode="auto">
          <a:xfrm rot="16200000">
            <a:off x="-216532" y="2960948"/>
            <a:ext cx="1512168" cy="5760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buFontTx/>
              <a:buNone/>
            </a:pPr>
            <a:r>
              <a:rPr lang="de-DE" sz="2400" kern="0" smtClean="0">
                <a:latin typeface="Calibri" pitchFamily="34" charset="0"/>
              </a:rPr>
              <a:t>Anzahl</a:t>
            </a:r>
            <a:endParaRPr lang="en-US" sz="2400" kern="0" dirty="0">
              <a:latin typeface="Calibri" pitchFamily="34" charset="0"/>
            </a:endParaRPr>
          </a:p>
        </p:txBody>
      </p:sp>
    </p:spTree>
    <p:extLst>
      <p:ext uri="{BB962C8B-B14F-4D97-AF65-F5344CB8AC3E}">
        <p14:creationId xmlns:p14="http://schemas.microsoft.com/office/powerpoint/2010/main" val="4000361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QdLbO3a8ZDARdw8I3mJMV5xsO22SwnoJnO0Lw_6x2ksYCQx6iJ_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40" y="3774759"/>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1327340" y="3774758"/>
            <a:ext cx="3244661"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1691680" y="3774758"/>
            <a:ext cx="3168352"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2123728" y="3774758"/>
            <a:ext cx="3024336"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1763688" y="4797152"/>
            <a:ext cx="6985024" cy="1295672"/>
          </a:xfrm>
        </p:spPr>
        <p:txBody>
          <a:bodyPr/>
          <a:lstStyle/>
          <a:p>
            <a:pPr marL="0" indent="0">
              <a:buNone/>
            </a:pPr>
            <a:r>
              <a:rPr lang="de-DE" sz="5400" b="1" smtClean="0">
                <a:latin typeface="Calibri" pitchFamily="34" charset="0"/>
              </a:rPr>
              <a:t>Inhalte</a:t>
            </a:r>
            <a:endParaRPr lang="en-US" sz="5400" b="1" dirty="0">
              <a:latin typeface="Calibri" pitchFamily="34" charset="0"/>
            </a:endParaRPr>
          </a:p>
        </p:txBody>
      </p:sp>
      <p:cxnSp>
        <p:nvCxnSpPr>
          <p:cNvPr id="9" name="Gerade Verbindung 8"/>
          <p:cNvCxnSpPr/>
          <p:nvPr/>
        </p:nvCxnSpPr>
        <p:spPr>
          <a:xfrm>
            <a:off x="1907704" y="5517232"/>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964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43" t="2653" r="4425" b="3946"/>
          <a:stretch/>
        </p:blipFill>
        <p:spPr bwMode="auto">
          <a:xfrm>
            <a:off x="3131840" y="1916832"/>
            <a:ext cx="302433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DE" smtClean="0"/>
              <a:t>#Vorschläge nach Kategorie</a:t>
            </a:r>
            <a:endParaRPr lang="en-US"/>
          </a:p>
        </p:txBody>
      </p:sp>
      <p:pic>
        <p:nvPicPr>
          <p:cNvPr id="11" name="Picture 39" descr="C:\Dokumente und Einstellungen\jreimann\Eigene Dateien\Eigene Bilder\Icon Sets\process.png"/>
          <p:cNvPicPr>
            <a:picLocks noChangeAspect="1" noChangeArrowheads="1"/>
          </p:cNvPicPr>
          <p:nvPr/>
        </p:nvPicPr>
        <p:blipFill>
          <a:blip r:embed="rId3" cstate="print"/>
          <a:srcRect/>
          <a:stretch>
            <a:fillRect/>
          </a:stretch>
        </p:blipFill>
        <p:spPr bwMode="auto">
          <a:xfrm>
            <a:off x="5287239" y="4420964"/>
            <a:ext cx="360040" cy="360040"/>
          </a:xfrm>
          <a:prstGeom prst="rect">
            <a:avLst/>
          </a:prstGeom>
          <a:noFill/>
        </p:spPr>
      </p:pic>
      <p:sp>
        <p:nvSpPr>
          <p:cNvPr id="7" name="Freihandform 6"/>
          <p:cNvSpPr/>
          <p:nvPr/>
        </p:nvSpPr>
        <p:spPr>
          <a:xfrm>
            <a:off x="2876550" y="1847850"/>
            <a:ext cx="1247775" cy="2371725"/>
          </a:xfrm>
          <a:custGeom>
            <a:avLst/>
            <a:gdLst>
              <a:gd name="connsiteX0" fmla="*/ 257175 w 1247775"/>
              <a:gd name="connsiteY0" fmla="*/ 2371725 h 2371725"/>
              <a:gd name="connsiteX1" fmla="*/ 0 w 1247775"/>
              <a:gd name="connsiteY1" fmla="*/ 1352550 h 2371725"/>
              <a:gd name="connsiteX2" fmla="*/ 504825 w 1247775"/>
              <a:gd name="connsiteY2" fmla="*/ 323850 h 2371725"/>
              <a:gd name="connsiteX3" fmla="*/ 1247775 w 1247775"/>
              <a:gd name="connsiteY3" fmla="*/ 0 h 2371725"/>
            </a:gdLst>
            <a:ahLst/>
            <a:cxnLst>
              <a:cxn ang="0">
                <a:pos x="connsiteX0" y="connsiteY0"/>
              </a:cxn>
              <a:cxn ang="0">
                <a:pos x="connsiteX1" y="connsiteY1"/>
              </a:cxn>
              <a:cxn ang="0">
                <a:pos x="connsiteX2" y="connsiteY2"/>
              </a:cxn>
              <a:cxn ang="0">
                <a:pos x="connsiteX3" y="connsiteY3"/>
              </a:cxn>
            </a:cxnLst>
            <a:rect l="l" t="t" r="r" b="b"/>
            <a:pathLst>
              <a:path w="1247775" h="2371725">
                <a:moveTo>
                  <a:pt x="257175" y="2371725"/>
                </a:moveTo>
                <a:lnTo>
                  <a:pt x="0" y="1352550"/>
                </a:lnTo>
                <a:lnTo>
                  <a:pt x="504825" y="323850"/>
                </a:lnTo>
                <a:lnTo>
                  <a:pt x="1247775" y="0"/>
                </a:lnTo>
              </a:path>
            </a:pathLst>
          </a:custGeom>
          <a:ln>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3" name="Picture 30" descr="C:\Dokumente und Einstellungen\jreimann\Eigene Dateien\Eigene Bilder\Icon Sets\new_page.png"/>
          <p:cNvPicPr>
            <a:picLocks noChangeAspect="1" noChangeArrowheads="1"/>
          </p:cNvPicPr>
          <p:nvPr/>
        </p:nvPicPr>
        <p:blipFill>
          <a:blip r:embed="rId4" cstate="print"/>
          <a:srcRect/>
          <a:stretch>
            <a:fillRect/>
          </a:stretch>
        </p:blipFill>
        <p:spPr bwMode="auto">
          <a:xfrm>
            <a:off x="2876550" y="2484588"/>
            <a:ext cx="331712" cy="331712"/>
          </a:xfrm>
          <a:prstGeom prst="rect">
            <a:avLst/>
          </a:prstGeom>
          <a:noFill/>
        </p:spPr>
      </p:pic>
      <p:pic>
        <p:nvPicPr>
          <p:cNvPr id="14" name="Picture 119" descr="C:\Dokumente und Einstellungen\jreimann\Eigene Dateien\Eigene Bilder\Icon Sets\comment.png"/>
          <p:cNvPicPr>
            <a:picLocks noChangeAspect="1" noChangeArrowheads="1"/>
          </p:cNvPicPr>
          <p:nvPr/>
        </p:nvPicPr>
        <p:blipFill>
          <a:blip r:embed="rId5" cstate="print"/>
          <a:srcRect/>
          <a:stretch>
            <a:fillRect/>
          </a:stretch>
        </p:blipFill>
        <p:spPr bwMode="auto">
          <a:xfrm>
            <a:off x="5645388" y="2668039"/>
            <a:ext cx="402776" cy="402776"/>
          </a:xfrm>
          <a:prstGeom prst="rect">
            <a:avLst/>
          </a:prstGeom>
          <a:noFill/>
        </p:spPr>
      </p:pic>
      <p:sp>
        <p:nvSpPr>
          <p:cNvPr id="15" name="Textfeld 14"/>
          <p:cNvSpPr txBox="1"/>
          <p:nvPr/>
        </p:nvSpPr>
        <p:spPr>
          <a:xfrm>
            <a:off x="4876532" y="4847168"/>
            <a:ext cx="1351652" cy="369332"/>
          </a:xfrm>
          <a:prstGeom prst="rect">
            <a:avLst/>
          </a:prstGeom>
          <a:noFill/>
        </p:spPr>
        <p:txBody>
          <a:bodyPr wrap="none" rtlCol="0">
            <a:spAutoFit/>
          </a:bodyPr>
          <a:lstStyle/>
          <a:p>
            <a:r>
              <a:rPr lang="de-DE" smtClean="0"/>
              <a:t>Umsetzung</a:t>
            </a:r>
            <a:endParaRPr lang="en-US"/>
          </a:p>
        </p:txBody>
      </p:sp>
      <p:sp>
        <p:nvSpPr>
          <p:cNvPr id="16" name="Textfeld 15"/>
          <p:cNvSpPr txBox="1"/>
          <p:nvPr/>
        </p:nvSpPr>
        <p:spPr>
          <a:xfrm>
            <a:off x="6109109" y="2652015"/>
            <a:ext cx="902811" cy="369332"/>
          </a:xfrm>
          <a:prstGeom prst="rect">
            <a:avLst/>
          </a:prstGeom>
          <a:noFill/>
        </p:spPr>
        <p:txBody>
          <a:bodyPr wrap="none" rtlCol="0">
            <a:spAutoFit/>
          </a:bodyPr>
          <a:lstStyle/>
          <a:p>
            <a:r>
              <a:rPr lang="de-DE" smtClean="0"/>
              <a:t>Slogan</a:t>
            </a:r>
            <a:endParaRPr lang="en-US"/>
          </a:p>
        </p:txBody>
      </p:sp>
      <p:sp>
        <p:nvSpPr>
          <p:cNvPr id="17" name="Textfeld 16"/>
          <p:cNvSpPr txBox="1"/>
          <p:nvPr/>
        </p:nvSpPr>
        <p:spPr>
          <a:xfrm>
            <a:off x="1923629" y="2468937"/>
            <a:ext cx="915635" cy="369332"/>
          </a:xfrm>
          <a:prstGeom prst="rect">
            <a:avLst/>
          </a:prstGeom>
          <a:noFill/>
        </p:spPr>
        <p:txBody>
          <a:bodyPr wrap="none" rtlCol="0">
            <a:spAutoFit/>
          </a:bodyPr>
          <a:lstStyle/>
          <a:p>
            <a:r>
              <a:rPr lang="de-DE" smtClean="0"/>
              <a:t>Leitbild</a:t>
            </a:r>
            <a:endParaRPr lang="en-US"/>
          </a:p>
        </p:txBody>
      </p:sp>
      <p:sp>
        <p:nvSpPr>
          <p:cNvPr id="18" name="Textfeld 17"/>
          <p:cNvSpPr txBox="1"/>
          <p:nvPr/>
        </p:nvSpPr>
        <p:spPr>
          <a:xfrm>
            <a:off x="3879690" y="4015055"/>
            <a:ext cx="404278" cy="246221"/>
          </a:xfrm>
          <a:prstGeom prst="rect">
            <a:avLst/>
          </a:prstGeom>
          <a:noFill/>
        </p:spPr>
        <p:txBody>
          <a:bodyPr wrap="none" rtlCol="0">
            <a:spAutoFit/>
          </a:bodyPr>
          <a:lstStyle/>
          <a:p>
            <a:r>
              <a:rPr lang="de-DE" sz="1000" b="1" smtClean="0">
                <a:solidFill>
                  <a:srgbClr val="567D27"/>
                </a:solidFill>
              </a:rPr>
              <a:t>Ziel</a:t>
            </a:r>
            <a:endParaRPr lang="en-US" sz="1000" b="1">
              <a:solidFill>
                <a:srgbClr val="567D27"/>
              </a:solidFill>
            </a:endParaRPr>
          </a:p>
        </p:txBody>
      </p:sp>
      <p:sp>
        <p:nvSpPr>
          <p:cNvPr id="19" name="Textfeld 18"/>
          <p:cNvSpPr txBox="1"/>
          <p:nvPr/>
        </p:nvSpPr>
        <p:spPr>
          <a:xfrm>
            <a:off x="3453928" y="3110771"/>
            <a:ext cx="470000" cy="246221"/>
          </a:xfrm>
          <a:prstGeom prst="rect">
            <a:avLst/>
          </a:prstGeom>
          <a:noFill/>
        </p:spPr>
        <p:txBody>
          <a:bodyPr wrap="none" rtlCol="0">
            <a:spAutoFit/>
          </a:bodyPr>
          <a:lstStyle/>
          <a:p>
            <a:r>
              <a:rPr lang="de-DE" sz="1000" b="1" smtClean="0">
                <a:solidFill>
                  <a:srgbClr val="82BE3C"/>
                </a:solidFill>
              </a:rPr>
              <a:t>Wert</a:t>
            </a:r>
            <a:endParaRPr lang="en-US" sz="1000" b="1">
              <a:solidFill>
                <a:srgbClr val="82BE3C"/>
              </a:solidFill>
            </a:endParaRPr>
          </a:p>
        </p:txBody>
      </p:sp>
      <p:sp>
        <p:nvSpPr>
          <p:cNvPr id="20" name="Textfeld 19"/>
          <p:cNvSpPr txBox="1"/>
          <p:nvPr/>
        </p:nvSpPr>
        <p:spPr>
          <a:xfrm>
            <a:off x="4005461" y="2262014"/>
            <a:ext cx="574196" cy="246221"/>
          </a:xfrm>
          <a:prstGeom prst="rect">
            <a:avLst/>
          </a:prstGeom>
          <a:noFill/>
        </p:spPr>
        <p:txBody>
          <a:bodyPr wrap="none" rtlCol="0">
            <a:spAutoFit/>
          </a:bodyPr>
          <a:lstStyle/>
          <a:p>
            <a:r>
              <a:rPr lang="de-DE" sz="1000" b="1" smtClean="0">
                <a:solidFill>
                  <a:srgbClr val="82BE3C"/>
                </a:solidFill>
              </a:rPr>
              <a:t>Stärke</a:t>
            </a:r>
            <a:endParaRPr lang="en-US" sz="1000" b="1">
              <a:solidFill>
                <a:srgbClr val="82BE3C"/>
              </a:solidFill>
            </a:endParaRPr>
          </a:p>
        </p:txBody>
      </p:sp>
    </p:spTree>
    <p:extLst>
      <p:ext uri="{BB962C8B-B14F-4D97-AF65-F5344CB8AC3E}">
        <p14:creationId xmlns:p14="http://schemas.microsoft.com/office/powerpoint/2010/main" val="2989510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nvGraphicFramePr>
        <p:xfrm>
          <a:off x="3960813" y="3550444"/>
          <a:ext cx="1219200" cy="190500"/>
        </p:xfrm>
        <a:graphic>
          <a:graphicData uri="http://schemas.openxmlformats.org/drawingml/2006/table">
            <a:tbl>
              <a:tblPr/>
              <a:tblGrid>
                <a:gridCol w="1219200"/>
              </a:tblGrid>
              <a:tr h="19050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bl>
          </a:graphicData>
        </a:graphic>
      </p:graphicFrame>
      <p:graphicFrame>
        <p:nvGraphicFramePr>
          <p:cNvPr id="2" name="Tabelle 1"/>
          <p:cNvGraphicFramePr>
            <a:graphicFrameLocks noGrp="1"/>
          </p:cNvGraphicFramePr>
          <p:nvPr>
            <p:extLst>
              <p:ext uri="{D42A27DB-BD31-4B8C-83A1-F6EECF244321}">
                <p14:modId xmlns:p14="http://schemas.microsoft.com/office/powerpoint/2010/main" val="2151766375"/>
              </p:ext>
            </p:extLst>
          </p:nvPr>
        </p:nvGraphicFramePr>
        <p:xfrm>
          <a:off x="323528" y="1268760"/>
          <a:ext cx="8568952" cy="1512770"/>
        </p:xfrm>
        <a:graphic>
          <a:graphicData uri="http://schemas.openxmlformats.org/drawingml/2006/table">
            <a:tbl>
              <a:tblPr/>
              <a:tblGrid>
                <a:gridCol w="1224136"/>
                <a:gridCol w="936104"/>
                <a:gridCol w="1224136"/>
                <a:gridCol w="1080120"/>
                <a:gridCol w="1368152"/>
                <a:gridCol w="1440160"/>
                <a:gridCol w="1296144"/>
              </a:tblGrid>
              <a:tr h="337622">
                <a:tc>
                  <a:txBody>
                    <a:bodyPr/>
                    <a:lstStyle/>
                    <a:p>
                      <a:pPr algn="r" fontAlgn="ctr"/>
                      <a:r>
                        <a:rPr lang="en-US" sz="1100" b="1" i="0" u="none" strike="noStrike">
                          <a:solidFill>
                            <a:srgbClr val="000000"/>
                          </a:solidFill>
                          <a:effectLst/>
                          <a:latin typeface="Calibri"/>
                        </a:rPr>
                        <a:t>Kategorie</a:t>
                      </a:r>
                    </a:p>
                  </a:txBody>
                  <a:tcPr marL="9327" marR="9327" marT="93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1100" b="1" i="0" u="none" strike="noStrike">
                          <a:solidFill>
                            <a:srgbClr val="000000"/>
                          </a:solidFill>
                          <a:effectLst/>
                          <a:latin typeface="Calibri"/>
                        </a:rPr>
                        <a:t>Student</a:t>
                      </a:r>
                    </a:p>
                  </a:txBody>
                  <a:tcPr marL="9327" marR="9327" marT="93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1100" b="1" i="0" u="none" strike="noStrike">
                          <a:solidFill>
                            <a:srgbClr val="000000"/>
                          </a:solidFill>
                          <a:effectLst/>
                          <a:latin typeface="Calibri"/>
                        </a:rPr>
                        <a:t>Mitarbeiter</a:t>
                      </a:r>
                    </a:p>
                  </a:txBody>
                  <a:tcPr marL="9327" marR="9327" marT="93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1100" b="1" i="0" u="none" strike="noStrike">
                          <a:solidFill>
                            <a:srgbClr val="000000"/>
                          </a:solidFill>
                          <a:effectLst/>
                          <a:latin typeface="Calibri"/>
                        </a:rPr>
                        <a:t>Professor</a:t>
                      </a:r>
                    </a:p>
                  </a:txBody>
                  <a:tcPr marL="9327" marR="9327" marT="93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1100" b="1" i="0" u="none" strike="noStrike">
                          <a:solidFill>
                            <a:srgbClr val="000000"/>
                          </a:solidFill>
                          <a:effectLst/>
                          <a:latin typeface="Calibri"/>
                        </a:rPr>
                        <a:t>Initialbefüllung</a:t>
                      </a:r>
                    </a:p>
                  </a:txBody>
                  <a:tcPr marL="9327" marR="9327" marT="93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1100" b="1" i="0" u="none" strike="noStrike">
                          <a:solidFill>
                            <a:srgbClr val="000000"/>
                          </a:solidFill>
                          <a:effectLst/>
                          <a:latin typeface="Calibri"/>
                        </a:rPr>
                        <a:t>Präsenzveranstaltung</a:t>
                      </a:r>
                    </a:p>
                  </a:txBody>
                  <a:tcPr marL="9327" marR="9327" marT="93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1100" b="1" i="0" u="none" strike="noStrike">
                          <a:solidFill>
                            <a:srgbClr val="000000"/>
                          </a:solidFill>
                          <a:effectLst/>
                          <a:latin typeface="Calibri"/>
                        </a:rPr>
                        <a:t>Gesamtergebnis</a:t>
                      </a:r>
                    </a:p>
                  </a:txBody>
                  <a:tcPr marL="9327" marR="9327" marT="9327" marB="0" anchor="ctr">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195858">
                <a:tc>
                  <a:txBody>
                    <a:bodyPr/>
                    <a:lstStyle/>
                    <a:p>
                      <a:pPr algn="r" fontAlgn="ctr"/>
                      <a:r>
                        <a:rPr lang="en-US" sz="1100" b="0" i="0" u="none" strike="noStrike">
                          <a:solidFill>
                            <a:srgbClr val="000000"/>
                          </a:solidFill>
                          <a:effectLst/>
                          <a:latin typeface="Calibri"/>
                        </a:rPr>
                        <a:t>Stärke</a:t>
                      </a:r>
                    </a:p>
                  </a:txBody>
                  <a:tcPr marL="9327" marR="9327" marT="9327" marB="0" anchor="ctr">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1</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15</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1</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7</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31</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55</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tcPr>
                </a:tc>
              </a:tr>
              <a:tr h="195858">
                <a:tc>
                  <a:txBody>
                    <a:bodyPr/>
                    <a:lstStyle/>
                    <a:p>
                      <a:pPr algn="r" fontAlgn="ctr"/>
                      <a:r>
                        <a:rPr lang="en-US" sz="1100" b="0" i="0" u="none" strike="noStrike">
                          <a:solidFill>
                            <a:srgbClr val="000000"/>
                          </a:solidFill>
                          <a:effectLst/>
                          <a:latin typeface="Calibri"/>
                        </a:rPr>
                        <a:t>Wert</a:t>
                      </a:r>
                    </a:p>
                  </a:txBody>
                  <a:tcPr marL="9327" marR="9327" marT="9327" marB="0" anchor="ctr">
                    <a:lnL>
                      <a:noFill/>
                    </a:lnL>
                    <a:lnR>
                      <a:noFill/>
                    </a:lnR>
                    <a:lnT>
                      <a:noFill/>
                    </a:lnT>
                    <a:lnB>
                      <a:noFill/>
                    </a:lnB>
                  </a:tcPr>
                </a:tc>
                <a:tc>
                  <a:txBody>
                    <a:bodyPr/>
                    <a:lstStyle/>
                    <a:p>
                      <a:pPr algn="r" fontAlgn="b"/>
                      <a:r>
                        <a:rPr lang="en-US" sz="1100" b="0" i="0" u="none" strike="noStrike">
                          <a:solidFill>
                            <a:srgbClr val="000000"/>
                          </a:solidFill>
                          <a:effectLst/>
                          <a:latin typeface="Calibri"/>
                        </a:rPr>
                        <a:t>4</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32</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26</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74</a:t>
                      </a:r>
                    </a:p>
                  </a:txBody>
                  <a:tcPr marL="9327" marR="9327" marT="9327" marB="0" anchor="b">
                    <a:lnL>
                      <a:noFill/>
                    </a:lnL>
                    <a:lnR>
                      <a:noFill/>
                    </a:lnR>
                    <a:lnT>
                      <a:noFill/>
                    </a:lnT>
                    <a:lnB>
                      <a:noFill/>
                    </a:lnB>
                  </a:tcPr>
                </a:tc>
              </a:tr>
              <a:tr h="195858">
                <a:tc>
                  <a:txBody>
                    <a:bodyPr/>
                    <a:lstStyle/>
                    <a:p>
                      <a:pPr algn="r" fontAlgn="ctr"/>
                      <a:r>
                        <a:rPr lang="en-US" sz="1100" b="0" i="0" u="none" strike="noStrike">
                          <a:solidFill>
                            <a:srgbClr val="000000"/>
                          </a:solidFill>
                          <a:effectLst/>
                          <a:latin typeface="Calibri"/>
                        </a:rPr>
                        <a:t>Ziel</a:t>
                      </a:r>
                    </a:p>
                  </a:txBody>
                  <a:tcPr marL="9327" marR="9327" marT="9327" marB="0" anchor="ctr">
                    <a:lnL>
                      <a:noFill/>
                    </a:lnL>
                    <a:lnR>
                      <a:noFill/>
                    </a:lnR>
                    <a:lnT>
                      <a:noFill/>
                    </a:lnT>
                    <a:lnB>
                      <a:noFill/>
                    </a:lnB>
                  </a:tcPr>
                </a:tc>
                <a:tc>
                  <a:txBody>
                    <a:bodyPr/>
                    <a:lstStyle/>
                    <a:p>
                      <a:pPr algn="r" fontAlgn="b"/>
                      <a:r>
                        <a:rPr lang="en-US" sz="1100" b="0" i="0" u="none" strike="noStrike">
                          <a:solidFill>
                            <a:srgbClr val="000000"/>
                          </a:solidFill>
                          <a:effectLst/>
                          <a:latin typeface="Calibri"/>
                        </a:rPr>
                        <a:t>4</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26</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16</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34</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81</a:t>
                      </a:r>
                    </a:p>
                  </a:txBody>
                  <a:tcPr marL="9327" marR="9327" marT="9327" marB="0" anchor="b">
                    <a:lnL>
                      <a:noFill/>
                    </a:lnL>
                    <a:lnR>
                      <a:noFill/>
                    </a:lnR>
                    <a:lnT>
                      <a:noFill/>
                    </a:lnT>
                    <a:lnB>
                      <a:noFill/>
                    </a:lnB>
                  </a:tcPr>
                </a:tc>
              </a:tr>
              <a:tr h="195858">
                <a:tc>
                  <a:txBody>
                    <a:bodyPr/>
                    <a:lstStyle/>
                    <a:p>
                      <a:pPr algn="r" fontAlgn="ctr"/>
                      <a:r>
                        <a:rPr lang="en-US" sz="1100" b="0" i="0" u="none" strike="noStrike">
                          <a:solidFill>
                            <a:srgbClr val="000000"/>
                          </a:solidFill>
                          <a:effectLst/>
                          <a:latin typeface="Calibri"/>
                        </a:rPr>
                        <a:t>Umsetzung</a:t>
                      </a:r>
                    </a:p>
                  </a:txBody>
                  <a:tcPr marL="9327" marR="9327" marT="9327" marB="0" anchor="ctr">
                    <a:lnL>
                      <a:noFill/>
                    </a:lnL>
                    <a:lnR>
                      <a:noFill/>
                    </a:lnR>
                    <a:lnT>
                      <a:noFill/>
                    </a:lnT>
                    <a:lnB>
                      <a:noFill/>
                    </a:lnB>
                  </a:tcPr>
                </a:tc>
                <a:tc>
                  <a:txBody>
                    <a:bodyPr/>
                    <a:lstStyle/>
                    <a:p>
                      <a:pPr algn="r" fontAlgn="b"/>
                      <a:r>
                        <a:rPr lang="en-US" sz="1100" b="0" i="0" u="none" strike="noStrike">
                          <a:solidFill>
                            <a:srgbClr val="000000"/>
                          </a:solidFill>
                          <a:effectLst/>
                          <a:latin typeface="Calibri"/>
                        </a:rPr>
                        <a:t>41</a:t>
                      </a: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45</a:t>
                      </a:r>
                    </a:p>
                  </a:txBody>
                  <a:tcPr marL="9327" marR="9327" marT="9327"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a:t>
                      </a:r>
                    </a:p>
                  </a:txBody>
                  <a:tcPr marL="9327" marR="9327" marT="9327"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327" marR="9327" marT="9327"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87</a:t>
                      </a:r>
                    </a:p>
                  </a:txBody>
                  <a:tcPr marL="9327" marR="9327" marT="9327" marB="0" anchor="b">
                    <a:lnL>
                      <a:noFill/>
                    </a:lnL>
                    <a:lnR>
                      <a:noFill/>
                    </a:lnR>
                    <a:lnT>
                      <a:noFill/>
                    </a:lnT>
                    <a:lnB>
                      <a:noFill/>
                    </a:lnB>
                  </a:tcPr>
                </a:tc>
              </a:tr>
              <a:tr h="195858">
                <a:tc>
                  <a:txBody>
                    <a:bodyPr/>
                    <a:lstStyle/>
                    <a:p>
                      <a:pPr algn="r" fontAlgn="ctr"/>
                      <a:r>
                        <a:rPr lang="en-US" sz="1100" b="0" i="0" u="none" strike="noStrike">
                          <a:solidFill>
                            <a:srgbClr val="000000"/>
                          </a:solidFill>
                          <a:effectLst/>
                          <a:latin typeface="Calibri"/>
                        </a:rPr>
                        <a:t>Slogan</a:t>
                      </a:r>
                    </a:p>
                  </a:txBody>
                  <a:tcPr marL="9327" marR="9327" marT="9327" marB="0" anchor="ctr">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33</a:t>
                      </a:r>
                    </a:p>
                  </a:txBody>
                  <a:tcPr marL="9327" marR="9327" marT="932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75</a:t>
                      </a:r>
                    </a:p>
                  </a:txBody>
                  <a:tcPr marL="9327" marR="9327" marT="932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a:t>
                      </a:r>
                    </a:p>
                  </a:txBody>
                  <a:tcPr marL="9327" marR="9327" marT="932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a:t>
                      </a:r>
                    </a:p>
                  </a:txBody>
                  <a:tcPr marL="9327" marR="9327" marT="932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a:t>
                      </a:r>
                    </a:p>
                  </a:txBody>
                  <a:tcPr marL="9327" marR="9327" marT="9327"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113</a:t>
                      </a:r>
                    </a:p>
                  </a:txBody>
                  <a:tcPr marL="9327" marR="9327" marT="9327" marB="0" anchor="b">
                    <a:lnL>
                      <a:noFill/>
                    </a:lnL>
                    <a:lnR>
                      <a:noFill/>
                    </a:lnR>
                    <a:lnT>
                      <a:noFill/>
                    </a:lnT>
                    <a:lnB w="6350" cap="flat" cmpd="sng" algn="ctr">
                      <a:solidFill>
                        <a:srgbClr val="95B3D7"/>
                      </a:solidFill>
                      <a:prstDash val="solid"/>
                      <a:round/>
                      <a:headEnd type="none" w="med" len="med"/>
                      <a:tailEnd type="none" w="med" len="med"/>
                    </a:lnB>
                  </a:tcPr>
                </a:tc>
              </a:tr>
              <a:tr h="195858">
                <a:tc>
                  <a:txBody>
                    <a:bodyPr/>
                    <a:lstStyle/>
                    <a:p>
                      <a:pPr algn="r" fontAlgn="ctr"/>
                      <a:r>
                        <a:rPr lang="en-US" sz="1100" b="1" i="0" u="none" strike="noStrike">
                          <a:solidFill>
                            <a:srgbClr val="000000"/>
                          </a:solidFill>
                          <a:effectLst/>
                          <a:latin typeface="Calibri"/>
                        </a:rPr>
                        <a:t>Gesamtergebnis</a:t>
                      </a:r>
                    </a:p>
                  </a:txBody>
                  <a:tcPr marL="9327" marR="9327" marT="9327" marB="0" anchor="ctr">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100" b="1" i="0" u="none" strike="noStrike">
                          <a:solidFill>
                            <a:srgbClr val="000000"/>
                          </a:solidFill>
                          <a:effectLst/>
                          <a:latin typeface="Calibri"/>
                        </a:rPr>
                        <a:t>83</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100" b="1" i="0" u="none" strike="noStrike">
                          <a:solidFill>
                            <a:srgbClr val="000000"/>
                          </a:solidFill>
                          <a:effectLst/>
                          <a:latin typeface="Calibri"/>
                        </a:rPr>
                        <a:t>193</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100" b="1" i="0" u="none" strike="noStrike">
                          <a:solidFill>
                            <a:srgbClr val="000000"/>
                          </a:solidFill>
                          <a:effectLst/>
                          <a:latin typeface="Calibri"/>
                        </a:rPr>
                        <a:t>7</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100" b="1" i="0" u="none" strike="noStrike">
                          <a:solidFill>
                            <a:srgbClr val="000000"/>
                          </a:solidFill>
                          <a:effectLst/>
                          <a:latin typeface="Calibri"/>
                        </a:rPr>
                        <a:t>35</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100" b="1" i="0" u="none" strike="noStrike">
                          <a:solidFill>
                            <a:srgbClr val="000000"/>
                          </a:solidFill>
                          <a:effectLst/>
                          <a:latin typeface="Calibri"/>
                        </a:rPr>
                        <a:t>92</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1100" b="1" i="0" u="none" strike="noStrike">
                          <a:solidFill>
                            <a:srgbClr val="000000"/>
                          </a:solidFill>
                          <a:effectLst/>
                          <a:latin typeface="Calibri"/>
                        </a:rPr>
                        <a:t>410</a:t>
                      </a:r>
                    </a:p>
                  </a:txBody>
                  <a:tcPr marL="9327" marR="9327" marT="9327"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sp>
        <p:nvSpPr>
          <p:cNvPr id="5" name="Titel 4"/>
          <p:cNvSpPr>
            <a:spLocks noGrp="1"/>
          </p:cNvSpPr>
          <p:nvPr>
            <p:ph type="title"/>
          </p:nvPr>
        </p:nvSpPr>
        <p:spPr/>
        <p:txBody>
          <a:bodyPr/>
          <a:lstStyle/>
          <a:p>
            <a:r>
              <a:rPr lang="de-DE" smtClean="0"/>
              <a:t>Vorschläge nach Gruppen &amp; Themen</a:t>
            </a:r>
            <a:endParaRPr lang="en-US"/>
          </a:p>
        </p:txBody>
      </p:sp>
      <p:graphicFrame>
        <p:nvGraphicFramePr>
          <p:cNvPr id="8" name="Diagramm 7"/>
          <p:cNvGraphicFramePr>
            <a:graphicFrameLocks/>
          </p:cNvGraphicFramePr>
          <p:nvPr>
            <p:extLst>
              <p:ext uri="{D42A27DB-BD31-4B8C-83A1-F6EECF244321}">
                <p14:modId xmlns:p14="http://schemas.microsoft.com/office/powerpoint/2010/main" val="1270102440"/>
              </p:ext>
            </p:extLst>
          </p:nvPr>
        </p:nvGraphicFramePr>
        <p:xfrm>
          <a:off x="1187624" y="2924944"/>
          <a:ext cx="6984776" cy="3314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5581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sp>
        <p:nvSpPr>
          <p:cNvPr id="4" name="Titel 3"/>
          <p:cNvSpPr>
            <a:spLocks noGrp="1"/>
          </p:cNvSpPr>
          <p:nvPr>
            <p:ph type="title"/>
          </p:nvPr>
        </p:nvSpPr>
        <p:spPr/>
        <p:txBody>
          <a:bodyPr/>
          <a:lstStyle/>
          <a:p>
            <a:r>
              <a:rPr lang="de-DE"/>
              <a:t>Vorschläge nach Gruppen &amp; Themen</a:t>
            </a:r>
            <a:endParaRPr lang="en-US"/>
          </a:p>
        </p:txBody>
      </p:sp>
      <p:graphicFrame>
        <p:nvGraphicFramePr>
          <p:cNvPr id="6" name="Diagramm 5"/>
          <p:cNvGraphicFramePr>
            <a:graphicFrameLocks/>
          </p:cNvGraphicFramePr>
          <p:nvPr>
            <p:extLst>
              <p:ext uri="{D42A27DB-BD31-4B8C-83A1-F6EECF244321}">
                <p14:modId xmlns:p14="http://schemas.microsoft.com/office/powerpoint/2010/main" val="2152418698"/>
              </p:ext>
            </p:extLst>
          </p:nvPr>
        </p:nvGraphicFramePr>
        <p:xfrm>
          <a:off x="899592" y="1628800"/>
          <a:ext cx="7109023" cy="33147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rot="16200000">
            <a:off x="1242575" y="4924939"/>
            <a:ext cx="1329210" cy="1169551"/>
          </a:xfrm>
          <a:prstGeom prst="rect">
            <a:avLst/>
          </a:prstGeom>
          <a:noFill/>
        </p:spPr>
        <p:txBody>
          <a:bodyPr wrap="none" rtlCol="0">
            <a:spAutoFit/>
          </a:bodyPr>
          <a:lstStyle/>
          <a:p>
            <a:pPr algn="r"/>
            <a:r>
              <a:rPr lang="de-DE" sz="1400" smtClean="0">
                <a:solidFill>
                  <a:schemeClr val="bg1">
                    <a:lumMod val="50000"/>
                  </a:schemeClr>
                </a:solidFill>
              </a:rPr>
              <a:t>Student</a:t>
            </a:r>
          </a:p>
          <a:p>
            <a:pPr algn="r"/>
            <a:r>
              <a:rPr lang="de-DE" sz="1400" smtClean="0">
                <a:solidFill>
                  <a:schemeClr val="bg1">
                    <a:lumMod val="50000"/>
                  </a:schemeClr>
                </a:solidFill>
              </a:rPr>
              <a:t>Mitarbeiter</a:t>
            </a:r>
          </a:p>
          <a:p>
            <a:pPr algn="r"/>
            <a:r>
              <a:rPr lang="de-DE" sz="1400" smtClean="0">
                <a:solidFill>
                  <a:schemeClr val="bg1">
                    <a:lumMod val="50000"/>
                  </a:schemeClr>
                </a:solidFill>
              </a:rPr>
              <a:t>Professor</a:t>
            </a:r>
          </a:p>
          <a:p>
            <a:pPr algn="r"/>
            <a:r>
              <a:rPr lang="de-DE" sz="1400" smtClean="0">
                <a:solidFill>
                  <a:schemeClr val="bg1">
                    <a:lumMod val="50000"/>
                  </a:schemeClr>
                </a:solidFill>
              </a:rPr>
              <a:t>Initialbefüllung</a:t>
            </a:r>
          </a:p>
          <a:p>
            <a:pPr algn="r"/>
            <a:r>
              <a:rPr lang="de-DE" sz="1400" smtClean="0">
                <a:solidFill>
                  <a:schemeClr val="bg1">
                    <a:lumMod val="50000"/>
                  </a:schemeClr>
                </a:solidFill>
              </a:rPr>
              <a:t>Präsenz</a:t>
            </a:r>
            <a:endParaRPr lang="en-US" sz="1400">
              <a:solidFill>
                <a:schemeClr val="bg1">
                  <a:lumMod val="50000"/>
                </a:schemeClr>
              </a:solidFill>
            </a:endParaRPr>
          </a:p>
        </p:txBody>
      </p:sp>
      <p:sp>
        <p:nvSpPr>
          <p:cNvPr id="8" name="Textfeld 7"/>
          <p:cNvSpPr txBox="1"/>
          <p:nvPr/>
        </p:nvSpPr>
        <p:spPr>
          <a:xfrm rot="16200000">
            <a:off x="2573784" y="4924940"/>
            <a:ext cx="1329210" cy="1169551"/>
          </a:xfrm>
          <a:prstGeom prst="rect">
            <a:avLst/>
          </a:prstGeom>
          <a:noFill/>
        </p:spPr>
        <p:txBody>
          <a:bodyPr wrap="none" rtlCol="0">
            <a:spAutoFit/>
          </a:bodyPr>
          <a:lstStyle/>
          <a:p>
            <a:pPr algn="r"/>
            <a:r>
              <a:rPr lang="de-DE" sz="1400" smtClean="0">
                <a:solidFill>
                  <a:schemeClr val="bg1">
                    <a:lumMod val="50000"/>
                  </a:schemeClr>
                </a:solidFill>
              </a:rPr>
              <a:t>Student</a:t>
            </a:r>
          </a:p>
          <a:p>
            <a:pPr algn="r"/>
            <a:r>
              <a:rPr lang="de-DE" sz="1400" smtClean="0">
                <a:solidFill>
                  <a:schemeClr val="bg1">
                    <a:lumMod val="50000"/>
                  </a:schemeClr>
                </a:solidFill>
              </a:rPr>
              <a:t>Mitarbeiter</a:t>
            </a:r>
          </a:p>
          <a:p>
            <a:pPr algn="r"/>
            <a:r>
              <a:rPr lang="de-DE" sz="1400" smtClean="0">
                <a:solidFill>
                  <a:schemeClr val="bg1">
                    <a:lumMod val="50000"/>
                  </a:schemeClr>
                </a:solidFill>
              </a:rPr>
              <a:t>Professor</a:t>
            </a:r>
          </a:p>
          <a:p>
            <a:pPr algn="r"/>
            <a:r>
              <a:rPr lang="de-DE" sz="1400" smtClean="0">
                <a:solidFill>
                  <a:schemeClr val="bg1">
                    <a:lumMod val="50000"/>
                  </a:schemeClr>
                </a:solidFill>
              </a:rPr>
              <a:t>Initialbefüllung</a:t>
            </a:r>
          </a:p>
          <a:p>
            <a:pPr algn="r"/>
            <a:r>
              <a:rPr lang="de-DE" sz="1400" smtClean="0">
                <a:solidFill>
                  <a:schemeClr val="bg1">
                    <a:lumMod val="50000"/>
                  </a:schemeClr>
                </a:solidFill>
              </a:rPr>
              <a:t>Präsenz</a:t>
            </a:r>
            <a:endParaRPr lang="en-US" sz="1400">
              <a:solidFill>
                <a:schemeClr val="bg1">
                  <a:lumMod val="50000"/>
                </a:schemeClr>
              </a:solidFill>
            </a:endParaRPr>
          </a:p>
        </p:txBody>
      </p:sp>
      <p:sp>
        <p:nvSpPr>
          <p:cNvPr id="9" name="Textfeld 8"/>
          <p:cNvSpPr txBox="1"/>
          <p:nvPr/>
        </p:nvSpPr>
        <p:spPr>
          <a:xfrm rot="16200000">
            <a:off x="3890278" y="4924939"/>
            <a:ext cx="1329210" cy="1169551"/>
          </a:xfrm>
          <a:prstGeom prst="rect">
            <a:avLst/>
          </a:prstGeom>
          <a:noFill/>
        </p:spPr>
        <p:txBody>
          <a:bodyPr wrap="none" rtlCol="0">
            <a:spAutoFit/>
          </a:bodyPr>
          <a:lstStyle/>
          <a:p>
            <a:pPr algn="r"/>
            <a:r>
              <a:rPr lang="de-DE" sz="1400" smtClean="0">
                <a:solidFill>
                  <a:schemeClr val="bg1">
                    <a:lumMod val="50000"/>
                  </a:schemeClr>
                </a:solidFill>
              </a:rPr>
              <a:t>Student</a:t>
            </a:r>
          </a:p>
          <a:p>
            <a:pPr algn="r"/>
            <a:r>
              <a:rPr lang="de-DE" sz="1400" smtClean="0">
                <a:solidFill>
                  <a:schemeClr val="bg1">
                    <a:lumMod val="50000"/>
                  </a:schemeClr>
                </a:solidFill>
              </a:rPr>
              <a:t>Mitarbeiter</a:t>
            </a:r>
          </a:p>
          <a:p>
            <a:pPr algn="r"/>
            <a:r>
              <a:rPr lang="de-DE" sz="1400" smtClean="0">
                <a:solidFill>
                  <a:schemeClr val="bg1">
                    <a:lumMod val="50000"/>
                  </a:schemeClr>
                </a:solidFill>
              </a:rPr>
              <a:t>Professor</a:t>
            </a:r>
          </a:p>
          <a:p>
            <a:pPr algn="r"/>
            <a:r>
              <a:rPr lang="de-DE" sz="1400" smtClean="0">
                <a:solidFill>
                  <a:schemeClr val="bg1">
                    <a:lumMod val="50000"/>
                  </a:schemeClr>
                </a:solidFill>
              </a:rPr>
              <a:t>Initialbefüllung</a:t>
            </a:r>
          </a:p>
          <a:p>
            <a:pPr algn="r"/>
            <a:r>
              <a:rPr lang="de-DE" sz="1400" smtClean="0">
                <a:solidFill>
                  <a:schemeClr val="bg1">
                    <a:lumMod val="50000"/>
                  </a:schemeClr>
                </a:solidFill>
              </a:rPr>
              <a:t>Präsenz</a:t>
            </a:r>
            <a:endParaRPr lang="en-US" sz="1400">
              <a:solidFill>
                <a:schemeClr val="bg1">
                  <a:lumMod val="50000"/>
                </a:schemeClr>
              </a:solidFill>
            </a:endParaRPr>
          </a:p>
        </p:txBody>
      </p:sp>
      <p:sp>
        <p:nvSpPr>
          <p:cNvPr id="10" name="Textfeld 9"/>
          <p:cNvSpPr txBox="1"/>
          <p:nvPr/>
        </p:nvSpPr>
        <p:spPr>
          <a:xfrm rot="16200000">
            <a:off x="5221487" y="4924940"/>
            <a:ext cx="1329210" cy="1169551"/>
          </a:xfrm>
          <a:prstGeom prst="rect">
            <a:avLst/>
          </a:prstGeom>
          <a:noFill/>
        </p:spPr>
        <p:txBody>
          <a:bodyPr wrap="none" rtlCol="0">
            <a:spAutoFit/>
          </a:bodyPr>
          <a:lstStyle/>
          <a:p>
            <a:pPr algn="r"/>
            <a:r>
              <a:rPr lang="de-DE" sz="1400" smtClean="0">
                <a:solidFill>
                  <a:schemeClr val="bg1">
                    <a:lumMod val="50000"/>
                  </a:schemeClr>
                </a:solidFill>
              </a:rPr>
              <a:t>Student</a:t>
            </a:r>
          </a:p>
          <a:p>
            <a:pPr algn="r"/>
            <a:r>
              <a:rPr lang="de-DE" sz="1400" smtClean="0">
                <a:solidFill>
                  <a:schemeClr val="bg1">
                    <a:lumMod val="50000"/>
                  </a:schemeClr>
                </a:solidFill>
              </a:rPr>
              <a:t>Mitarbeiter</a:t>
            </a:r>
          </a:p>
          <a:p>
            <a:pPr algn="r"/>
            <a:r>
              <a:rPr lang="de-DE" sz="1400" smtClean="0">
                <a:solidFill>
                  <a:schemeClr val="bg1">
                    <a:lumMod val="50000"/>
                  </a:schemeClr>
                </a:solidFill>
              </a:rPr>
              <a:t>Professor</a:t>
            </a:r>
          </a:p>
          <a:p>
            <a:pPr algn="r"/>
            <a:r>
              <a:rPr lang="de-DE" sz="1400" smtClean="0">
                <a:solidFill>
                  <a:schemeClr val="bg1">
                    <a:lumMod val="50000"/>
                  </a:schemeClr>
                </a:solidFill>
              </a:rPr>
              <a:t>Initialbefüllung</a:t>
            </a:r>
          </a:p>
          <a:p>
            <a:pPr algn="r"/>
            <a:r>
              <a:rPr lang="de-DE" sz="1400" smtClean="0">
                <a:solidFill>
                  <a:schemeClr val="bg1">
                    <a:lumMod val="50000"/>
                  </a:schemeClr>
                </a:solidFill>
              </a:rPr>
              <a:t>Präsenz</a:t>
            </a:r>
            <a:endParaRPr lang="en-US" sz="1400">
              <a:solidFill>
                <a:schemeClr val="bg1">
                  <a:lumMod val="50000"/>
                </a:schemeClr>
              </a:solidFill>
            </a:endParaRPr>
          </a:p>
        </p:txBody>
      </p:sp>
      <p:sp>
        <p:nvSpPr>
          <p:cNvPr id="11" name="Textfeld 10"/>
          <p:cNvSpPr txBox="1"/>
          <p:nvPr/>
        </p:nvSpPr>
        <p:spPr>
          <a:xfrm rot="16200000">
            <a:off x="6580403" y="4924940"/>
            <a:ext cx="1329210" cy="1169551"/>
          </a:xfrm>
          <a:prstGeom prst="rect">
            <a:avLst/>
          </a:prstGeom>
          <a:noFill/>
        </p:spPr>
        <p:txBody>
          <a:bodyPr wrap="none" rtlCol="0">
            <a:spAutoFit/>
          </a:bodyPr>
          <a:lstStyle/>
          <a:p>
            <a:pPr algn="r"/>
            <a:r>
              <a:rPr lang="de-DE" sz="1400" smtClean="0">
                <a:solidFill>
                  <a:schemeClr val="bg1">
                    <a:lumMod val="50000"/>
                  </a:schemeClr>
                </a:solidFill>
              </a:rPr>
              <a:t>Student</a:t>
            </a:r>
          </a:p>
          <a:p>
            <a:pPr algn="r"/>
            <a:r>
              <a:rPr lang="de-DE" sz="1400" smtClean="0">
                <a:solidFill>
                  <a:schemeClr val="bg1">
                    <a:lumMod val="50000"/>
                  </a:schemeClr>
                </a:solidFill>
              </a:rPr>
              <a:t>Mitarbeiter</a:t>
            </a:r>
          </a:p>
          <a:p>
            <a:pPr algn="r"/>
            <a:r>
              <a:rPr lang="de-DE" sz="1400" smtClean="0">
                <a:solidFill>
                  <a:schemeClr val="bg1">
                    <a:lumMod val="50000"/>
                  </a:schemeClr>
                </a:solidFill>
              </a:rPr>
              <a:t>Professor</a:t>
            </a:r>
          </a:p>
          <a:p>
            <a:pPr algn="r"/>
            <a:r>
              <a:rPr lang="de-DE" sz="1400" smtClean="0">
                <a:solidFill>
                  <a:schemeClr val="bg1">
                    <a:lumMod val="50000"/>
                  </a:schemeClr>
                </a:solidFill>
              </a:rPr>
              <a:t>Initialbefüllung</a:t>
            </a:r>
          </a:p>
          <a:p>
            <a:pPr algn="r"/>
            <a:r>
              <a:rPr lang="de-DE" sz="1400" smtClean="0">
                <a:solidFill>
                  <a:schemeClr val="bg1">
                    <a:lumMod val="50000"/>
                  </a:schemeClr>
                </a:solidFill>
              </a:rPr>
              <a:t>Präsenz</a:t>
            </a:r>
            <a:endParaRPr lang="en-US" sz="1400">
              <a:solidFill>
                <a:schemeClr val="bg1">
                  <a:lumMod val="50000"/>
                </a:schemeClr>
              </a:solidFill>
            </a:endParaRPr>
          </a:p>
        </p:txBody>
      </p:sp>
      <p:sp>
        <p:nvSpPr>
          <p:cNvPr id="12" name="Textfeld 11"/>
          <p:cNvSpPr txBox="1"/>
          <p:nvPr/>
        </p:nvSpPr>
        <p:spPr>
          <a:xfrm>
            <a:off x="1331640" y="1268760"/>
            <a:ext cx="1031051" cy="369332"/>
          </a:xfrm>
          <a:prstGeom prst="rect">
            <a:avLst/>
          </a:prstGeom>
          <a:noFill/>
        </p:spPr>
        <p:txBody>
          <a:bodyPr wrap="none" rtlCol="0">
            <a:spAutoFit/>
          </a:bodyPr>
          <a:lstStyle/>
          <a:p>
            <a:r>
              <a:rPr lang="de-DE" b="1" smtClean="0">
                <a:solidFill>
                  <a:srgbClr val="567D27"/>
                </a:solidFill>
              </a:rPr>
              <a:t>Stärken</a:t>
            </a:r>
            <a:endParaRPr lang="en-US" b="1">
              <a:solidFill>
                <a:srgbClr val="567D27"/>
              </a:solidFill>
            </a:endParaRPr>
          </a:p>
        </p:txBody>
      </p:sp>
      <p:sp>
        <p:nvSpPr>
          <p:cNvPr id="13" name="Textfeld 12"/>
          <p:cNvSpPr txBox="1"/>
          <p:nvPr/>
        </p:nvSpPr>
        <p:spPr>
          <a:xfrm>
            <a:off x="2722054" y="1268760"/>
            <a:ext cx="821700" cy="369332"/>
          </a:xfrm>
          <a:prstGeom prst="rect">
            <a:avLst/>
          </a:prstGeom>
          <a:noFill/>
        </p:spPr>
        <p:txBody>
          <a:bodyPr wrap="none" rtlCol="0">
            <a:spAutoFit/>
          </a:bodyPr>
          <a:lstStyle/>
          <a:p>
            <a:r>
              <a:rPr lang="de-DE" b="1" smtClean="0">
                <a:solidFill>
                  <a:srgbClr val="567D27"/>
                </a:solidFill>
              </a:rPr>
              <a:t>Werte</a:t>
            </a:r>
            <a:endParaRPr lang="en-US" b="1">
              <a:solidFill>
                <a:srgbClr val="567D27"/>
              </a:solidFill>
            </a:endParaRPr>
          </a:p>
        </p:txBody>
      </p:sp>
      <p:sp>
        <p:nvSpPr>
          <p:cNvPr id="14" name="Textfeld 13"/>
          <p:cNvSpPr txBox="1"/>
          <p:nvPr/>
        </p:nvSpPr>
        <p:spPr>
          <a:xfrm>
            <a:off x="4056492" y="1268760"/>
            <a:ext cx="710451" cy="369332"/>
          </a:xfrm>
          <a:prstGeom prst="rect">
            <a:avLst/>
          </a:prstGeom>
          <a:noFill/>
        </p:spPr>
        <p:txBody>
          <a:bodyPr wrap="none" rtlCol="0">
            <a:spAutoFit/>
          </a:bodyPr>
          <a:lstStyle/>
          <a:p>
            <a:r>
              <a:rPr lang="de-DE" b="1" smtClean="0">
                <a:solidFill>
                  <a:srgbClr val="AFDC7E"/>
                </a:solidFill>
              </a:rPr>
              <a:t>Ziele</a:t>
            </a:r>
            <a:endParaRPr lang="en-US" b="1">
              <a:solidFill>
                <a:srgbClr val="AFDC7E"/>
              </a:solidFill>
            </a:endParaRPr>
          </a:p>
        </p:txBody>
      </p:sp>
      <p:sp>
        <p:nvSpPr>
          <p:cNvPr id="15" name="Textfeld 14"/>
          <p:cNvSpPr txBox="1"/>
          <p:nvPr/>
        </p:nvSpPr>
        <p:spPr>
          <a:xfrm>
            <a:off x="5119707" y="1268760"/>
            <a:ext cx="1428596" cy="369332"/>
          </a:xfrm>
          <a:prstGeom prst="rect">
            <a:avLst/>
          </a:prstGeom>
          <a:noFill/>
        </p:spPr>
        <p:txBody>
          <a:bodyPr wrap="none" rtlCol="0">
            <a:spAutoFit/>
          </a:bodyPr>
          <a:lstStyle/>
          <a:p>
            <a:r>
              <a:rPr lang="de-DE" b="1" smtClean="0">
                <a:solidFill>
                  <a:srgbClr val="7030A0"/>
                </a:solidFill>
              </a:rPr>
              <a:t>Umsetzung</a:t>
            </a:r>
            <a:endParaRPr lang="en-US" b="1">
              <a:solidFill>
                <a:srgbClr val="7030A0"/>
              </a:solidFill>
            </a:endParaRPr>
          </a:p>
        </p:txBody>
      </p:sp>
      <p:sp>
        <p:nvSpPr>
          <p:cNvPr id="16" name="Textfeld 15"/>
          <p:cNvSpPr txBox="1"/>
          <p:nvPr/>
        </p:nvSpPr>
        <p:spPr>
          <a:xfrm>
            <a:off x="6665168" y="1268760"/>
            <a:ext cx="954107" cy="369332"/>
          </a:xfrm>
          <a:prstGeom prst="rect">
            <a:avLst/>
          </a:prstGeom>
          <a:noFill/>
        </p:spPr>
        <p:txBody>
          <a:bodyPr wrap="none" rtlCol="0">
            <a:spAutoFit/>
          </a:bodyPr>
          <a:lstStyle/>
          <a:p>
            <a:r>
              <a:rPr lang="de-DE" b="1" smtClean="0">
                <a:solidFill>
                  <a:srgbClr val="F47474"/>
                </a:solidFill>
              </a:rPr>
              <a:t>Slogan</a:t>
            </a:r>
            <a:endParaRPr lang="en-US" b="1">
              <a:solidFill>
                <a:srgbClr val="F47474"/>
              </a:solidFill>
            </a:endParaRPr>
          </a:p>
        </p:txBody>
      </p:sp>
    </p:spTree>
    <p:extLst>
      <p:ext uri="{BB962C8B-B14F-4D97-AF65-F5344CB8AC3E}">
        <p14:creationId xmlns:p14="http://schemas.microsoft.com/office/powerpoint/2010/main" val="1503667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lstStyle/>
          <a:p>
            <a:r>
              <a:rPr lang="de-DE" smtClean="0"/>
              <a:t>+/- Votes pro Vorschlag, je nachdem wer diesen Vorschlag erstellt hat</a:t>
            </a: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5" y="1703388"/>
            <a:ext cx="795655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259632" y="5445224"/>
            <a:ext cx="2448272" cy="830997"/>
          </a:xfrm>
          <a:prstGeom prst="rect">
            <a:avLst/>
          </a:prstGeom>
          <a:noFill/>
        </p:spPr>
        <p:txBody>
          <a:bodyPr wrap="square" rtlCol="0">
            <a:spAutoFit/>
          </a:bodyPr>
          <a:lstStyle/>
          <a:p>
            <a:r>
              <a:rPr lang="de-DE" sz="1600" i="1" smtClean="0">
                <a:latin typeface="Times New Roman" pitchFamily="18" charset="0"/>
                <a:cs typeface="Times New Roman" pitchFamily="18" charset="0"/>
              </a:rPr>
              <a:t>„Vorschläge von Studenten haben im Schnitt 25 zu 8 Stimmen erhalten…“</a:t>
            </a:r>
            <a:endParaRPr lang="en-US" sz="1600" i="1">
              <a:latin typeface="Times New Roman" pitchFamily="18" charset="0"/>
              <a:cs typeface="Times New Roman" pitchFamily="18" charset="0"/>
            </a:endParaRPr>
          </a:p>
        </p:txBody>
      </p:sp>
      <p:cxnSp>
        <p:nvCxnSpPr>
          <p:cNvPr id="7" name="Gerade Verbindung mit Pfeil 6"/>
          <p:cNvCxnSpPr/>
          <p:nvPr/>
        </p:nvCxnSpPr>
        <p:spPr>
          <a:xfrm flipV="1">
            <a:off x="1619672" y="5081661"/>
            <a:ext cx="0" cy="413624"/>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6169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lstStyle/>
          <a:p>
            <a:r>
              <a:rPr lang="de-DE"/>
              <a:t>+/- Votes pro Vorschlag, je </a:t>
            </a:r>
            <a:r>
              <a:rPr lang="de-DE" smtClean="0"/>
              <a:t>nach Kategorie des Vorschlags</a:t>
            </a:r>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725" y="1703388"/>
            <a:ext cx="795655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259632" y="5445224"/>
            <a:ext cx="2664296" cy="830997"/>
          </a:xfrm>
          <a:prstGeom prst="rect">
            <a:avLst/>
          </a:prstGeom>
          <a:noFill/>
        </p:spPr>
        <p:txBody>
          <a:bodyPr wrap="square" rtlCol="0">
            <a:spAutoFit/>
          </a:bodyPr>
          <a:lstStyle/>
          <a:p>
            <a:r>
              <a:rPr lang="de-DE" sz="1600" i="1" smtClean="0">
                <a:latin typeface="Times New Roman" pitchFamily="18" charset="0"/>
                <a:cs typeface="Times New Roman" pitchFamily="18" charset="0"/>
              </a:rPr>
              <a:t>„Vorschläge in der Kategorie </a:t>
            </a:r>
            <a:r>
              <a:rPr lang="de-DE" sz="1600" b="1" smtClean="0">
                <a:latin typeface="Times New Roman" pitchFamily="18" charset="0"/>
                <a:cs typeface="Times New Roman" pitchFamily="18" charset="0"/>
              </a:rPr>
              <a:t>Stärken</a:t>
            </a:r>
            <a:r>
              <a:rPr lang="de-DE" sz="1600" i="1" smtClean="0">
                <a:latin typeface="Times New Roman" pitchFamily="18" charset="0"/>
                <a:cs typeface="Times New Roman" pitchFamily="18" charset="0"/>
              </a:rPr>
              <a:t> haben im Schnitt 5 zu 3 Stimmen erhalten…“</a:t>
            </a:r>
            <a:endParaRPr lang="en-US" sz="1600" i="1">
              <a:latin typeface="Times New Roman" pitchFamily="18" charset="0"/>
              <a:cs typeface="Times New Roman" pitchFamily="18" charset="0"/>
            </a:endParaRPr>
          </a:p>
        </p:txBody>
      </p:sp>
      <p:cxnSp>
        <p:nvCxnSpPr>
          <p:cNvPr id="6" name="Gerade Verbindung mit Pfeil 5"/>
          <p:cNvCxnSpPr/>
          <p:nvPr/>
        </p:nvCxnSpPr>
        <p:spPr>
          <a:xfrm flipV="1">
            <a:off x="1619672" y="5081661"/>
            <a:ext cx="0" cy="413624"/>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5408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lstStyle/>
          <a:p>
            <a:r>
              <a:rPr lang="de-DE" smtClean="0"/>
              <a:t>Wie vergeben die Teilnehmer ihre Stimmen für Vorschläge der einzelnen Kategorien</a:t>
            </a:r>
            <a:endParaRPr lang="en-US"/>
          </a:p>
        </p:txBody>
      </p:sp>
      <p:graphicFrame>
        <p:nvGraphicFramePr>
          <p:cNvPr id="7" name="Diagramm 6"/>
          <p:cNvGraphicFramePr>
            <a:graphicFrameLocks/>
          </p:cNvGraphicFramePr>
          <p:nvPr>
            <p:extLst>
              <p:ext uri="{D42A27DB-BD31-4B8C-83A1-F6EECF244321}">
                <p14:modId xmlns:p14="http://schemas.microsoft.com/office/powerpoint/2010/main" val="3240984388"/>
              </p:ext>
            </p:extLst>
          </p:nvPr>
        </p:nvGraphicFramePr>
        <p:xfrm>
          <a:off x="395536" y="1628800"/>
          <a:ext cx="8352928"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p:cNvSpPr txBox="1"/>
          <p:nvPr/>
        </p:nvSpPr>
        <p:spPr>
          <a:xfrm>
            <a:off x="1835696" y="5517232"/>
            <a:ext cx="4853052" cy="369332"/>
          </a:xfrm>
          <a:prstGeom prst="rect">
            <a:avLst/>
          </a:prstGeom>
          <a:noFill/>
        </p:spPr>
        <p:txBody>
          <a:bodyPr wrap="square" rtlCol="0">
            <a:spAutoFit/>
          </a:bodyPr>
          <a:lstStyle/>
          <a:p>
            <a:r>
              <a:rPr lang="de-DE" dirty="0" smtClean="0"/>
              <a:t>(durchschnittliches Ratio POS/NEG)</a:t>
            </a:r>
            <a:endParaRPr lang="en-US" dirty="0"/>
          </a:p>
        </p:txBody>
      </p:sp>
    </p:spTree>
    <p:extLst>
      <p:ext uri="{BB962C8B-B14F-4D97-AF65-F5344CB8AC3E}">
        <p14:creationId xmlns:p14="http://schemas.microsoft.com/office/powerpoint/2010/main" val="4005408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lstStyle/>
          <a:p>
            <a:r>
              <a:rPr lang="de-DE" smtClean="0"/>
              <a:t>Wie viele Kommentare (1. und 2. Ebene) gibt es in den verschiedenen Kategorien</a:t>
            </a:r>
            <a:endParaRPr lang="en-US"/>
          </a:p>
        </p:txBody>
      </p:sp>
      <p:graphicFrame>
        <p:nvGraphicFramePr>
          <p:cNvPr id="7" name="Diagramm 6"/>
          <p:cNvGraphicFramePr>
            <a:graphicFrameLocks/>
          </p:cNvGraphicFramePr>
          <p:nvPr>
            <p:extLst>
              <p:ext uri="{D42A27DB-BD31-4B8C-83A1-F6EECF244321}">
                <p14:modId xmlns:p14="http://schemas.microsoft.com/office/powerpoint/2010/main" val="379886172"/>
              </p:ext>
            </p:extLst>
          </p:nvPr>
        </p:nvGraphicFramePr>
        <p:xfrm>
          <a:off x="395536" y="1628800"/>
          <a:ext cx="8352928"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5408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wordcloud: Alle</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1590675"/>
            <a:ext cx="78295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094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Zeitplan</a:t>
            </a:r>
            <a:endParaRPr lang="en-US"/>
          </a:p>
        </p:txBody>
      </p:sp>
      <p:sp>
        <p:nvSpPr>
          <p:cNvPr id="5" name="Inhaltsplatzhalter 2"/>
          <p:cNvSpPr>
            <a:spLocks noGrp="1"/>
          </p:cNvSpPr>
          <p:nvPr>
            <p:ph idx="1"/>
          </p:nvPr>
        </p:nvSpPr>
        <p:spPr>
          <a:xfrm>
            <a:off x="889497" y="2524254"/>
            <a:ext cx="1630783" cy="184666"/>
          </a:xfrm>
        </p:spPr>
        <p:txBody>
          <a:bodyPr>
            <a:spAutoFit/>
          </a:bodyPr>
          <a:lstStyle/>
          <a:p>
            <a:pPr>
              <a:buNone/>
            </a:pPr>
            <a:r>
              <a:rPr lang="de-DE" sz="1200" b="1" dirty="0" smtClean="0">
                <a:solidFill>
                  <a:schemeClr val="accent2"/>
                </a:solidFill>
              </a:rPr>
              <a:t>Projekt planen</a:t>
            </a:r>
            <a:endParaRPr lang="de-DE" sz="1200" dirty="0" smtClean="0"/>
          </a:p>
        </p:txBody>
      </p:sp>
      <p:sp>
        <p:nvSpPr>
          <p:cNvPr id="6" name="Inhaltsplatzhalter 2"/>
          <p:cNvSpPr txBox="1">
            <a:spLocks/>
          </p:cNvSpPr>
          <p:nvPr/>
        </p:nvSpPr>
        <p:spPr bwMode="auto">
          <a:xfrm>
            <a:off x="7175400" y="2524254"/>
            <a:ext cx="1537568"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z="1200" b="1" dirty="0" smtClean="0">
                <a:solidFill>
                  <a:schemeClr val="accent2"/>
                </a:solidFill>
              </a:rPr>
              <a:t>Schluss-</a:t>
            </a:r>
            <a:br>
              <a:rPr lang="de-DE" sz="1200" b="1" dirty="0" smtClean="0">
                <a:solidFill>
                  <a:schemeClr val="accent2"/>
                </a:solidFill>
              </a:rPr>
            </a:br>
            <a:r>
              <a:rPr lang="de-DE" sz="1200" b="1" dirty="0" smtClean="0">
                <a:solidFill>
                  <a:schemeClr val="accent2"/>
                </a:solidFill>
              </a:rPr>
              <a:t>Redaktion</a:t>
            </a:r>
          </a:p>
        </p:txBody>
      </p:sp>
      <p:sp>
        <p:nvSpPr>
          <p:cNvPr id="7" name="Inhaltsplatzhalter 2"/>
          <p:cNvSpPr txBox="1">
            <a:spLocks/>
          </p:cNvSpPr>
          <p:nvPr/>
        </p:nvSpPr>
        <p:spPr bwMode="auto">
          <a:xfrm>
            <a:off x="4029945" y="3573016"/>
            <a:ext cx="126213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R="0" lvl="0" algn="l" defTabSz="914400" rtl="0" eaLnBrk="1" fontAlgn="base" latinLnBrk="0" hangingPunct="1">
              <a:lnSpc>
                <a:spcPct val="100000"/>
              </a:lnSpc>
              <a:spcBef>
                <a:spcPct val="20000"/>
              </a:spcBef>
              <a:spcAft>
                <a:spcPct val="0"/>
              </a:spcAft>
              <a:buClrTx/>
              <a:buSzTx/>
              <a:buFontTx/>
              <a:buNone/>
              <a:tabLst/>
              <a:defRPr/>
            </a:pPr>
            <a:r>
              <a:rPr kumimoji="0" lang="de-DE" sz="1200" b="1" i="0" u="none" strike="noStrike" kern="0" cap="none" spc="0" normalizeH="0" baseline="0" noProof="0" dirty="0" smtClean="0">
                <a:ln>
                  <a:noFill/>
                </a:ln>
                <a:solidFill>
                  <a:schemeClr val="accent2"/>
                </a:solidFill>
                <a:effectLst/>
                <a:uLnTx/>
                <a:uFillTx/>
                <a:latin typeface="+mn-lt"/>
                <a:ea typeface="+mn-ea"/>
                <a:cs typeface="+mn-cs"/>
              </a:rPr>
              <a:t>Strukturierte Debatte</a:t>
            </a:r>
            <a:endParaRPr kumimoji="0" lang="de-DE" sz="1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Inhaltsplatzhalter 2"/>
          <p:cNvSpPr txBox="1">
            <a:spLocks/>
          </p:cNvSpPr>
          <p:nvPr/>
        </p:nvSpPr>
        <p:spPr bwMode="auto">
          <a:xfrm>
            <a:off x="6164828" y="3573016"/>
            <a:ext cx="1728192"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z="1200" b="1" smtClean="0">
                <a:solidFill>
                  <a:schemeClr val="accent2"/>
                </a:solidFill>
              </a:rPr>
              <a:t>Abstimmung</a:t>
            </a:r>
            <a:endParaRPr lang="de-DE" sz="1200" b="1" dirty="0" smtClean="0">
              <a:solidFill>
                <a:schemeClr val="accent2"/>
              </a:solidFill>
            </a:endParaRPr>
          </a:p>
        </p:txBody>
      </p:sp>
      <p:sp>
        <p:nvSpPr>
          <p:cNvPr id="9" name="Pfeil nach rechts 8"/>
          <p:cNvSpPr/>
          <p:nvPr/>
        </p:nvSpPr>
        <p:spPr>
          <a:xfrm>
            <a:off x="504056" y="2708920"/>
            <a:ext cx="8208912" cy="1008112"/>
          </a:xfrm>
          <a:prstGeom prst="rightArrow">
            <a:avLst>
              <a:gd name="adj1" fmla="val 50000"/>
              <a:gd name="adj2" fmla="val 3614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 name="Gruppieren 9"/>
          <p:cNvGrpSpPr/>
          <p:nvPr/>
        </p:nvGrpSpPr>
        <p:grpSpPr>
          <a:xfrm>
            <a:off x="648072" y="2616586"/>
            <a:ext cx="288032" cy="740406"/>
            <a:chOff x="648072" y="2616586"/>
            <a:chExt cx="288032" cy="740406"/>
          </a:xfrm>
        </p:grpSpPr>
        <p:sp>
          <p:nvSpPr>
            <p:cNvPr id="11" name="Ellipse 10"/>
            <p:cNvSpPr/>
            <p:nvPr/>
          </p:nvSpPr>
          <p:spPr>
            <a:xfrm>
              <a:off x="648072" y="3068960"/>
              <a:ext cx="288032" cy="28803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11"/>
            <p:cNvCxnSpPr/>
            <p:nvPr/>
          </p:nvCxnSpPr>
          <p:spPr>
            <a:xfrm>
              <a:off x="792088" y="2616586"/>
              <a:ext cx="0" cy="596389"/>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grpSp>
        <p:nvGrpSpPr>
          <p:cNvPr id="13" name="Gruppieren 12"/>
          <p:cNvGrpSpPr/>
          <p:nvPr/>
        </p:nvGrpSpPr>
        <p:grpSpPr>
          <a:xfrm>
            <a:off x="4844852" y="2616586"/>
            <a:ext cx="288032" cy="740406"/>
            <a:chOff x="4406440" y="2616586"/>
            <a:chExt cx="288032" cy="740406"/>
          </a:xfrm>
        </p:grpSpPr>
        <p:sp>
          <p:nvSpPr>
            <p:cNvPr id="14" name="Ellipse 13"/>
            <p:cNvSpPr/>
            <p:nvPr/>
          </p:nvSpPr>
          <p:spPr>
            <a:xfrm>
              <a:off x="4406440" y="3068960"/>
              <a:ext cx="288032" cy="28803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14"/>
            <p:cNvCxnSpPr/>
            <p:nvPr/>
          </p:nvCxnSpPr>
          <p:spPr>
            <a:xfrm>
              <a:off x="4550456" y="2616586"/>
              <a:ext cx="0" cy="596389"/>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6943242" y="2616586"/>
            <a:ext cx="288032" cy="740406"/>
            <a:chOff x="6797106" y="2616586"/>
            <a:chExt cx="288032" cy="740406"/>
          </a:xfrm>
        </p:grpSpPr>
        <p:sp>
          <p:nvSpPr>
            <p:cNvPr id="17" name="Ellipse 16"/>
            <p:cNvSpPr/>
            <p:nvPr/>
          </p:nvSpPr>
          <p:spPr>
            <a:xfrm>
              <a:off x="6797106" y="3068960"/>
              <a:ext cx="288032" cy="28803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17"/>
            <p:cNvCxnSpPr/>
            <p:nvPr/>
          </p:nvCxnSpPr>
          <p:spPr>
            <a:xfrm>
              <a:off x="6941122" y="2616586"/>
              <a:ext cx="0" cy="596389"/>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grpSp>
        <p:nvGrpSpPr>
          <p:cNvPr id="19" name="Gruppieren 18"/>
          <p:cNvGrpSpPr/>
          <p:nvPr/>
        </p:nvGrpSpPr>
        <p:grpSpPr>
          <a:xfrm>
            <a:off x="3795657" y="3068960"/>
            <a:ext cx="288032" cy="601464"/>
            <a:chOff x="3211107" y="3068960"/>
            <a:chExt cx="288032" cy="601464"/>
          </a:xfrm>
        </p:grpSpPr>
        <p:sp>
          <p:nvSpPr>
            <p:cNvPr id="20" name="Ellipse 19"/>
            <p:cNvSpPr/>
            <p:nvPr/>
          </p:nvSpPr>
          <p:spPr>
            <a:xfrm flipV="1">
              <a:off x="3211107" y="3068960"/>
              <a:ext cx="288032" cy="28803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20"/>
            <p:cNvCxnSpPr/>
            <p:nvPr/>
          </p:nvCxnSpPr>
          <p:spPr>
            <a:xfrm flipV="1">
              <a:off x="3355123" y="3238376"/>
              <a:ext cx="0" cy="432048"/>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grpSp>
        <p:nvGrpSpPr>
          <p:cNvPr id="22" name="Gruppieren 21"/>
          <p:cNvGrpSpPr/>
          <p:nvPr/>
        </p:nvGrpSpPr>
        <p:grpSpPr>
          <a:xfrm>
            <a:off x="5894047" y="3068960"/>
            <a:ext cx="288032" cy="601464"/>
            <a:chOff x="5601773" y="3068960"/>
            <a:chExt cx="288032" cy="601464"/>
          </a:xfrm>
        </p:grpSpPr>
        <p:sp>
          <p:nvSpPr>
            <p:cNvPr id="23" name="Ellipse 22"/>
            <p:cNvSpPr/>
            <p:nvPr/>
          </p:nvSpPr>
          <p:spPr>
            <a:xfrm flipV="1">
              <a:off x="5601773" y="3068960"/>
              <a:ext cx="288032" cy="28803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 Verbindung 23"/>
            <p:cNvCxnSpPr/>
            <p:nvPr/>
          </p:nvCxnSpPr>
          <p:spPr>
            <a:xfrm flipV="1">
              <a:off x="5745789" y="3238376"/>
              <a:ext cx="0" cy="432048"/>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p:nvGrpSpPr>
        <p:grpSpPr>
          <a:xfrm>
            <a:off x="7919868" y="3068960"/>
            <a:ext cx="288032" cy="601464"/>
            <a:chOff x="7992438" y="3068960"/>
            <a:chExt cx="288032" cy="601464"/>
          </a:xfrm>
        </p:grpSpPr>
        <p:sp>
          <p:nvSpPr>
            <p:cNvPr id="26" name="Ellipse 25"/>
            <p:cNvSpPr/>
            <p:nvPr/>
          </p:nvSpPr>
          <p:spPr>
            <a:xfrm flipV="1">
              <a:off x="7992438" y="3068960"/>
              <a:ext cx="288032" cy="28803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 Verbindung 26"/>
            <p:cNvCxnSpPr/>
            <p:nvPr/>
          </p:nvCxnSpPr>
          <p:spPr>
            <a:xfrm flipV="1">
              <a:off x="8136454" y="3238376"/>
              <a:ext cx="0" cy="432048"/>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pic>
        <p:nvPicPr>
          <p:cNvPr id="28" name="Picture 2"/>
          <p:cNvPicPr>
            <a:picLocks noChangeAspect="1" noChangeArrowheads="1"/>
          </p:cNvPicPr>
          <p:nvPr/>
        </p:nvPicPr>
        <p:blipFill>
          <a:blip r:embed="rId3" cstate="print"/>
          <a:srcRect/>
          <a:stretch>
            <a:fillRect/>
          </a:stretch>
        </p:blipFill>
        <p:spPr bwMode="auto">
          <a:xfrm>
            <a:off x="7308304" y="1552804"/>
            <a:ext cx="1547664" cy="569256"/>
          </a:xfrm>
          <a:prstGeom prst="rect">
            <a:avLst/>
          </a:prstGeom>
          <a:noFill/>
          <a:ln w="9525">
            <a:noFill/>
            <a:miter lim="800000"/>
            <a:headEnd/>
            <a:tailEnd/>
          </a:ln>
          <a:effectLst/>
        </p:spPr>
      </p:pic>
      <p:pic>
        <p:nvPicPr>
          <p:cNvPr id="29" name="Picture 13" descr="KIT-Logo-rgb_de"/>
          <p:cNvPicPr>
            <a:picLocks noChangeAspect="1" noChangeArrowheads="1"/>
          </p:cNvPicPr>
          <p:nvPr/>
        </p:nvPicPr>
        <p:blipFill>
          <a:blip r:embed="rId4" cstate="print"/>
          <a:srcRect/>
          <a:stretch>
            <a:fillRect/>
          </a:stretch>
        </p:blipFill>
        <p:spPr bwMode="auto">
          <a:xfrm>
            <a:off x="553920" y="3675825"/>
            <a:ext cx="921736" cy="425522"/>
          </a:xfrm>
          <a:prstGeom prst="rect">
            <a:avLst/>
          </a:prstGeom>
          <a:noFill/>
          <a:ln w="9525">
            <a:noFill/>
            <a:miter lim="800000"/>
            <a:headEnd/>
            <a:tailEnd/>
          </a:ln>
        </p:spPr>
      </p:pic>
      <p:sp>
        <p:nvSpPr>
          <p:cNvPr id="30" name="Inhaltsplatzhalter 2"/>
          <p:cNvSpPr txBox="1">
            <a:spLocks/>
          </p:cNvSpPr>
          <p:nvPr/>
        </p:nvSpPr>
        <p:spPr bwMode="auto">
          <a:xfrm>
            <a:off x="7307249" y="2128869"/>
            <a:ext cx="1494223" cy="2160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14325" marR="0" lvl="0" indent="-314325" algn="r" defTabSz="914400" rtl="0" eaLnBrk="1" fontAlgn="base" latinLnBrk="0" hangingPunct="1">
              <a:lnSpc>
                <a:spcPct val="100000"/>
              </a:lnSpc>
              <a:spcBef>
                <a:spcPct val="20000"/>
              </a:spcBef>
              <a:spcAft>
                <a:spcPct val="0"/>
              </a:spcAft>
              <a:buClrTx/>
              <a:buSzTx/>
              <a:tabLst/>
              <a:defRPr/>
            </a:pPr>
            <a:r>
              <a:rPr kumimoji="0" lang="de-DE" sz="1600" i="0" u="none" strike="noStrike" kern="0" cap="none" spc="0" normalizeH="0" baseline="0" noProof="0" dirty="0" smtClean="0">
                <a:ln>
                  <a:noFill/>
                </a:ln>
                <a:solidFill>
                  <a:schemeClr val="tx1"/>
                </a:solidFill>
                <a:effectLst/>
                <a:uLnTx/>
                <a:uFillTx/>
                <a:latin typeface="+mn-lt"/>
                <a:ea typeface="+mn-ea"/>
                <a:cs typeface="+mn-cs"/>
              </a:rPr>
              <a:t>SFK,</a:t>
            </a:r>
            <a:r>
              <a:rPr kumimoji="0" lang="de-DE" sz="1600" i="0" u="none" strike="noStrike" kern="0" cap="none" spc="0" normalizeH="0" noProof="0" dirty="0" smtClean="0">
                <a:ln>
                  <a:noFill/>
                </a:ln>
                <a:solidFill>
                  <a:schemeClr val="tx1"/>
                </a:solidFill>
                <a:effectLst/>
                <a:uLnTx/>
                <a:uFillTx/>
                <a:latin typeface="+mn-lt"/>
                <a:ea typeface="+mn-ea"/>
                <a:cs typeface="+mn-cs"/>
              </a:rPr>
              <a:t> Senat, …</a:t>
            </a:r>
            <a:endParaRPr kumimoji="0" lang="de-DE" sz="1400" i="0" u="none" strike="noStrike" kern="0" cap="none" spc="0" normalizeH="0" baseline="0" noProof="0" dirty="0">
              <a:ln>
                <a:noFill/>
              </a:ln>
              <a:solidFill>
                <a:schemeClr val="tx1"/>
              </a:solidFill>
              <a:effectLst/>
              <a:uLnTx/>
              <a:uFillTx/>
              <a:latin typeface="+mn-lt"/>
            </a:endParaRPr>
          </a:p>
        </p:txBody>
      </p:sp>
      <p:pic>
        <p:nvPicPr>
          <p:cNvPr id="31" name="Picture 2"/>
          <p:cNvPicPr>
            <a:picLocks noChangeAspect="1" noChangeArrowheads="1"/>
          </p:cNvPicPr>
          <p:nvPr/>
        </p:nvPicPr>
        <p:blipFill>
          <a:blip r:embed="rId5" cstate="print">
            <a:clrChange>
              <a:clrFrom>
                <a:srgbClr val="FFFFFF"/>
              </a:clrFrom>
              <a:clrTo>
                <a:srgbClr val="FFFFFF">
                  <a:alpha val="0"/>
                </a:srgbClr>
              </a:clrTo>
            </a:clrChange>
          </a:blip>
          <a:srcRect t="75599"/>
          <a:stretch>
            <a:fillRect/>
          </a:stretch>
        </p:blipFill>
        <p:spPr bwMode="auto">
          <a:xfrm>
            <a:off x="553920" y="4241272"/>
            <a:ext cx="1140210" cy="379827"/>
          </a:xfrm>
          <a:prstGeom prst="rect">
            <a:avLst/>
          </a:prstGeom>
          <a:noFill/>
          <a:ln w="9525">
            <a:noFill/>
            <a:miter lim="800000"/>
            <a:headEnd/>
            <a:tailEnd/>
          </a:ln>
          <a:effectLst/>
        </p:spPr>
      </p:pic>
      <p:grpSp>
        <p:nvGrpSpPr>
          <p:cNvPr id="32" name="Gruppieren 31"/>
          <p:cNvGrpSpPr/>
          <p:nvPr/>
        </p:nvGrpSpPr>
        <p:grpSpPr>
          <a:xfrm>
            <a:off x="2746462" y="2616586"/>
            <a:ext cx="288032" cy="740406"/>
            <a:chOff x="2656251" y="2616586"/>
            <a:chExt cx="288032" cy="740406"/>
          </a:xfrm>
        </p:grpSpPr>
        <p:sp>
          <p:nvSpPr>
            <p:cNvPr id="33" name="Ellipse 32"/>
            <p:cNvSpPr/>
            <p:nvPr/>
          </p:nvSpPr>
          <p:spPr>
            <a:xfrm>
              <a:off x="2656251" y="3068960"/>
              <a:ext cx="288032" cy="28803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33"/>
            <p:cNvCxnSpPr/>
            <p:nvPr/>
          </p:nvCxnSpPr>
          <p:spPr>
            <a:xfrm>
              <a:off x="2800267" y="2616586"/>
              <a:ext cx="0" cy="596389"/>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grpSp>
        <p:nvGrpSpPr>
          <p:cNvPr id="35" name="Gruppieren 34"/>
          <p:cNvGrpSpPr/>
          <p:nvPr/>
        </p:nvGrpSpPr>
        <p:grpSpPr>
          <a:xfrm>
            <a:off x="1697267" y="3068960"/>
            <a:ext cx="288032" cy="601464"/>
            <a:chOff x="1460918" y="3068960"/>
            <a:chExt cx="288032" cy="601464"/>
          </a:xfrm>
        </p:grpSpPr>
        <p:sp>
          <p:nvSpPr>
            <p:cNvPr id="36" name="Ellipse 35"/>
            <p:cNvSpPr/>
            <p:nvPr/>
          </p:nvSpPr>
          <p:spPr>
            <a:xfrm flipV="1">
              <a:off x="1460918" y="3068960"/>
              <a:ext cx="288032" cy="28803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36"/>
            <p:cNvCxnSpPr/>
            <p:nvPr/>
          </p:nvCxnSpPr>
          <p:spPr>
            <a:xfrm flipV="1">
              <a:off x="1604934" y="3238376"/>
              <a:ext cx="0" cy="432048"/>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sp>
        <p:nvSpPr>
          <p:cNvPr id="38" name="Inhaltsplatzhalter 2"/>
          <p:cNvSpPr txBox="1">
            <a:spLocks/>
          </p:cNvSpPr>
          <p:nvPr/>
        </p:nvSpPr>
        <p:spPr bwMode="auto">
          <a:xfrm>
            <a:off x="1945559" y="3573016"/>
            <a:ext cx="1258289"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R="0" lvl="0" algn="l" defTabSz="914400" rtl="0" eaLnBrk="1" fontAlgn="base" latinLnBrk="0" hangingPunct="1">
              <a:lnSpc>
                <a:spcPct val="100000"/>
              </a:lnSpc>
              <a:spcBef>
                <a:spcPct val="20000"/>
              </a:spcBef>
              <a:spcAft>
                <a:spcPct val="0"/>
              </a:spcAft>
              <a:buClrTx/>
              <a:buSzTx/>
              <a:buFontTx/>
              <a:buNone/>
              <a:tabLst/>
              <a:defRPr/>
            </a:pPr>
            <a:r>
              <a:rPr kumimoji="0" lang="de-DE" sz="1200" b="1" i="0" u="none" strike="noStrike" kern="0" cap="none" spc="0" normalizeH="0" baseline="0" noProof="0" dirty="0" err="1" smtClean="0">
                <a:ln>
                  <a:noFill/>
                </a:ln>
                <a:solidFill>
                  <a:schemeClr val="accent2"/>
                </a:solidFill>
                <a:effectLst/>
                <a:uLnTx/>
                <a:uFillTx/>
                <a:latin typeface="+mn-lt"/>
                <a:ea typeface="+mn-ea"/>
                <a:cs typeface="+mn-cs"/>
              </a:rPr>
              <a:t>Explorative</a:t>
            </a:r>
            <a:r>
              <a:rPr kumimoji="0" lang="de-DE" sz="1200" b="1" i="0" u="none" strike="noStrike" kern="0" cap="none" spc="0" normalizeH="0" baseline="0" noProof="0" dirty="0" smtClean="0">
                <a:ln>
                  <a:noFill/>
                </a:ln>
                <a:solidFill>
                  <a:schemeClr val="accent2"/>
                </a:solidFill>
                <a:effectLst/>
                <a:uLnTx/>
                <a:uFillTx/>
                <a:latin typeface="+mn-lt"/>
                <a:ea typeface="+mn-ea"/>
                <a:cs typeface="+mn-cs"/>
              </a:rPr>
              <a:t> Befragung</a:t>
            </a:r>
            <a:endParaRPr kumimoji="0" lang="de-DE" sz="1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9" name="Inhaltsplatzhalter 2"/>
          <p:cNvSpPr txBox="1">
            <a:spLocks/>
          </p:cNvSpPr>
          <p:nvPr/>
        </p:nvSpPr>
        <p:spPr bwMode="auto">
          <a:xfrm>
            <a:off x="2981344" y="2528074"/>
            <a:ext cx="1533376"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z="1200" b="1" dirty="0" smtClean="0">
                <a:solidFill>
                  <a:schemeClr val="accent2"/>
                </a:solidFill>
              </a:rPr>
              <a:t>Redaktion</a:t>
            </a:r>
          </a:p>
        </p:txBody>
      </p:sp>
      <p:sp>
        <p:nvSpPr>
          <p:cNvPr id="40" name="Inhaltsplatzhalter 2"/>
          <p:cNvSpPr txBox="1">
            <a:spLocks/>
          </p:cNvSpPr>
          <p:nvPr/>
        </p:nvSpPr>
        <p:spPr bwMode="auto">
          <a:xfrm>
            <a:off x="5089259" y="2528074"/>
            <a:ext cx="1533376"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z="1200" b="1" dirty="0" smtClean="0">
                <a:solidFill>
                  <a:schemeClr val="accent2"/>
                </a:solidFill>
              </a:rPr>
              <a:t>Redaktion</a:t>
            </a:r>
          </a:p>
        </p:txBody>
      </p:sp>
      <p:sp>
        <p:nvSpPr>
          <p:cNvPr id="41" name="Inhaltsplatzhalter 2"/>
          <p:cNvSpPr txBox="1">
            <a:spLocks/>
          </p:cNvSpPr>
          <p:nvPr/>
        </p:nvSpPr>
        <p:spPr bwMode="auto">
          <a:xfrm>
            <a:off x="8135892" y="3573016"/>
            <a:ext cx="809836"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z="1200" b="1" dirty="0" smtClean="0">
                <a:solidFill>
                  <a:schemeClr val="accent2"/>
                </a:solidFill>
              </a:rPr>
              <a:t>Umsetzen</a:t>
            </a:r>
          </a:p>
        </p:txBody>
      </p:sp>
      <p:cxnSp>
        <p:nvCxnSpPr>
          <p:cNvPr id="44" name="Gerade Verbindung 43"/>
          <p:cNvCxnSpPr/>
          <p:nvPr/>
        </p:nvCxnSpPr>
        <p:spPr>
          <a:xfrm flipH="1">
            <a:off x="1147840" y="2893586"/>
            <a:ext cx="215474" cy="5756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flipH="1">
            <a:off x="1260182" y="2912684"/>
            <a:ext cx="215474" cy="5756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flipH="1">
            <a:off x="1367919" y="2950564"/>
            <a:ext cx="215474" cy="5756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799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wordcloud: Stärke</a:t>
            </a:r>
            <a:endParaRPr lang="en-US"/>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85925"/>
            <a:ext cx="77724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408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wordcloud: Werte</a:t>
            </a: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88" y="1743075"/>
            <a:ext cx="766762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999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wordcloud: Ziele</a:t>
            </a:r>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88" y="1457325"/>
            <a:ext cx="766762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999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wordcloud: Umsetzung</a:t>
            </a:r>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3" y="1519238"/>
            <a:ext cx="780097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999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wordcloud: Slogan</a:t>
            </a:r>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3" y="1595438"/>
            <a:ext cx="78009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408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wordcloud: Studierende</a:t>
            </a:r>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1271588"/>
            <a:ext cx="77152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177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wordcloud: Mitarbeiter</a:t>
            </a:r>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3" y="1671638"/>
            <a:ext cx="78009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172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wordcloud: Profs</a:t>
            </a:r>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952625"/>
            <a:ext cx="78867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970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wordcloud: Präsenzveranstaltungen</a:t>
            </a:r>
            <a:endParaRPr 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563" y="1590675"/>
            <a:ext cx="776287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6571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wordcloud: </a:t>
            </a:r>
            <a:r>
              <a:rPr lang="de-DE" smtClean="0"/>
              <a:t>Initialbefüllung</a:t>
            </a:r>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275" y="1538288"/>
            <a:ext cx="779145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362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Projektverlauf</a:t>
            </a:r>
            <a:endParaRPr lang="en-US"/>
          </a:p>
        </p:txBody>
      </p:sp>
      <p:sp>
        <p:nvSpPr>
          <p:cNvPr id="6" name="Richtungspfeil 5"/>
          <p:cNvSpPr/>
          <p:nvPr/>
        </p:nvSpPr>
        <p:spPr>
          <a:xfrm>
            <a:off x="-468560" y="4437112"/>
            <a:ext cx="2520280" cy="1080120"/>
          </a:xfrm>
          <a:prstGeom prst="homePlat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chtungspfeil 6"/>
          <p:cNvSpPr/>
          <p:nvPr/>
        </p:nvSpPr>
        <p:spPr>
          <a:xfrm>
            <a:off x="2267744" y="4437112"/>
            <a:ext cx="2880320"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chtungspfeil 7"/>
          <p:cNvSpPr/>
          <p:nvPr/>
        </p:nvSpPr>
        <p:spPr>
          <a:xfrm>
            <a:off x="5436096" y="4437112"/>
            <a:ext cx="2810041"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chtungspfeil 8"/>
          <p:cNvSpPr/>
          <p:nvPr/>
        </p:nvSpPr>
        <p:spPr>
          <a:xfrm>
            <a:off x="8532440" y="4437112"/>
            <a:ext cx="971600" cy="1080120"/>
          </a:xfrm>
          <a:prstGeom prst="homePlate">
            <a:avLst>
              <a:gd name="adj" fmla="val 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hteck 9"/>
          <p:cNvSpPr/>
          <p:nvPr/>
        </p:nvSpPr>
        <p:spPr>
          <a:xfrm>
            <a:off x="432048" y="2721694"/>
            <a:ext cx="5436096" cy="1015663"/>
          </a:xfrm>
          <a:prstGeom prst="rect">
            <a:avLst/>
          </a:prstGeom>
        </p:spPr>
        <p:txBody>
          <a:bodyPr wrap="square">
            <a:spAutoFit/>
          </a:bodyPr>
          <a:lstStyle/>
          <a:p>
            <a:r>
              <a:rPr lang="de-DE" sz="2000" b="1"/>
              <a:t>Vorbefragung</a:t>
            </a:r>
            <a:r>
              <a:rPr lang="de-DE" sz="2000"/>
              <a:t> von 500 per Zufall ausgewählten Mitarbeitern </a:t>
            </a:r>
            <a:r>
              <a:rPr lang="de-DE" sz="2000" smtClean="0"/>
              <a:t>und </a:t>
            </a:r>
            <a:r>
              <a:rPr lang="de-DE" sz="2000"/>
              <a:t>Studierenden zu </a:t>
            </a:r>
            <a:r>
              <a:rPr lang="de-DE" sz="2000" b="1" smtClean="0"/>
              <a:t>Stärken</a:t>
            </a:r>
            <a:r>
              <a:rPr lang="de-DE" sz="2000" smtClean="0"/>
              <a:t>, </a:t>
            </a:r>
            <a:r>
              <a:rPr lang="de-DE" sz="2000" b="1" smtClean="0"/>
              <a:t>Werten</a:t>
            </a:r>
            <a:r>
              <a:rPr lang="de-DE" sz="2000" smtClean="0"/>
              <a:t> und </a:t>
            </a:r>
            <a:r>
              <a:rPr lang="de-DE" sz="2000" b="1"/>
              <a:t>Zielen</a:t>
            </a:r>
            <a:r>
              <a:rPr lang="de-DE" sz="2000"/>
              <a:t> des </a:t>
            </a:r>
            <a:r>
              <a:rPr lang="de-DE" sz="2000" smtClean="0"/>
              <a:t>KIT.</a:t>
            </a:r>
            <a:endParaRPr lang="en-US" sz="2000"/>
          </a:p>
        </p:txBody>
      </p:sp>
      <p:sp>
        <p:nvSpPr>
          <p:cNvPr id="11" name="Rechteck 10"/>
          <p:cNvSpPr/>
          <p:nvPr/>
        </p:nvSpPr>
        <p:spPr>
          <a:xfrm>
            <a:off x="107504" y="4792506"/>
            <a:ext cx="1728192" cy="400110"/>
          </a:xfrm>
          <a:prstGeom prst="rect">
            <a:avLst/>
          </a:prstGeom>
        </p:spPr>
        <p:txBody>
          <a:bodyPr wrap="square">
            <a:spAutoFit/>
          </a:bodyPr>
          <a:lstStyle/>
          <a:p>
            <a:r>
              <a:rPr lang="de-DE" sz="2000" b="1" smtClean="0">
                <a:solidFill>
                  <a:schemeClr val="bg1"/>
                </a:solidFill>
              </a:rPr>
              <a:t>KW 19 – 20</a:t>
            </a:r>
            <a:endParaRPr lang="en-US" sz="2000" b="1">
              <a:solidFill>
                <a:schemeClr val="bg1"/>
              </a:solidFill>
            </a:endParaRPr>
          </a:p>
        </p:txBody>
      </p:sp>
      <p:cxnSp>
        <p:nvCxnSpPr>
          <p:cNvPr id="13" name="Gerade Verbindung 12"/>
          <p:cNvCxnSpPr/>
          <p:nvPr/>
        </p:nvCxnSpPr>
        <p:spPr>
          <a:xfrm>
            <a:off x="755576" y="3789040"/>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8" name="Picture 4" descr="http://www.fragebogen.de/bilder/fragebogen-umfr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9894" y="15240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1674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wordcloud: Basierend </a:t>
            </a:r>
            <a:r>
              <a:rPr lang="de-DE" smtClean="0"/>
              <a:t>auf den Tags</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5" y="1762125"/>
            <a:ext cx="76771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4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91995"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2555776" y="3140968"/>
            <a:ext cx="4821384" cy="461665"/>
          </a:xfrm>
          <a:prstGeom prst="rect">
            <a:avLst/>
          </a:prstGeom>
        </p:spPr>
        <p:txBody>
          <a:bodyPr wrap="none">
            <a:spAutoFit/>
          </a:bodyPr>
          <a:lstStyle/>
          <a:p>
            <a:r>
              <a:rPr lang="en-US" sz="2400" smtClean="0">
                <a:solidFill>
                  <a:srgbClr val="C00000"/>
                </a:solidFill>
              </a:rPr>
              <a:t>Häufigkeiten </a:t>
            </a:r>
            <a:r>
              <a:rPr lang="en-US" sz="2400">
                <a:solidFill>
                  <a:srgbClr val="C00000"/>
                </a:solidFill>
              </a:rPr>
              <a:t>der </a:t>
            </a:r>
            <a:r>
              <a:rPr lang="en-US" sz="2400" smtClean="0">
                <a:solidFill>
                  <a:srgbClr val="C00000"/>
                </a:solidFill>
              </a:rPr>
              <a:t>Themenbereiche</a:t>
            </a:r>
            <a:endParaRPr lang="en-US" sz="2400">
              <a:solidFill>
                <a:srgbClr val="C00000"/>
              </a:solidFill>
            </a:endParaRPr>
          </a:p>
        </p:txBody>
      </p:sp>
    </p:spTree>
    <p:extLst>
      <p:ext uri="{BB962C8B-B14F-4D97-AF65-F5344CB8AC3E}">
        <p14:creationId xmlns:p14="http://schemas.microsoft.com/office/powerpoint/2010/main" val="2483255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3414" y="188640"/>
            <a:ext cx="6629026" cy="609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p:txBody>
          <a:bodyPr anchor="t"/>
          <a:lstStyle/>
          <a:p>
            <a:r>
              <a:rPr lang="de-DE" smtClean="0"/>
              <a:t>Zusammenhang der Themen (anhand gemeinsamer Nennung in Vorschlägen)</a:t>
            </a:r>
            <a:endParaRPr lang="en-US" dirty="0"/>
          </a:p>
        </p:txBody>
      </p:sp>
    </p:spTree>
    <p:extLst>
      <p:ext uri="{BB962C8B-B14F-4D97-AF65-F5344CB8AC3E}">
        <p14:creationId xmlns:p14="http://schemas.microsoft.com/office/powerpoint/2010/main" val="410450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Aktivitätsverteilung (#Proposals/ User)</a:t>
            </a: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96752"/>
            <a:ext cx="7055437" cy="48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3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Sentiment Analyse</a:t>
            </a:r>
            <a:endParaRPr lang="en-US" dirty="0"/>
          </a:p>
        </p:txBody>
      </p:sp>
      <p:sp>
        <p:nvSpPr>
          <p:cNvPr id="5" name="Titel 3"/>
          <p:cNvSpPr txBox="1">
            <a:spLocks/>
          </p:cNvSpPr>
          <p:nvPr/>
        </p:nvSpPr>
        <p:spPr>
          <a:xfrm>
            <a:off x="467544" y="1196752"/>
            <a:ext cx="8229600" cy="208823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000" dirty="0" smtClean="0">
                <a:solidFill>
                  <a:srgbClr val="000000"/>
                </a:solidFill>
              </a:rPr>
              <a:t>Sentiment Analysis comprised of over 80 categories including person usage, emotion, thoughtfulness, sociality, dimensionality, goals, leisure, </a:t>
            </a:r>
            <a:r>
              <a:rPr lang="en-US" sz="2000" dirty="0" err="1" smtClean="0">
                <a:solidFill>
                  <a:srgbClr val="000000"/>
                </a:solidFill>
              </a:rPr>
              <a:t>metaphysicality</a:t>
            </a:r>
            <a:r>
              <a:rPr lang="en-US" sz="2000" dirty="0" smtClean="0">
                <a:solidFill>
                  <a:srgbClr val="000000"/>
                </a:solidFill>
              </a:rPr>
              <a:t>, and language functions. </a:t>
            </a:r>
          </a:p>
          <a:p>
            <a:pPr algn="l">
              <a:spcAft>
                <a:spcPts val="1200"/>
              </a:spcAft>
            </a:pPr>
            <a:r>
              <a:rPr lang="en-US" sz="2000" dirty="0" smtClean="0">
                <a:solidFill>
                  <a:srgbClr val="000000"/>
                </a:solidFill>
              </a:rPr>
              <a:t>Five categories comprise an average of 51% of the composite sentiment: positive and negative emotion, social interaction, goals, and leisure.</a:t>
            </a:r>
          </a:p>
          <a:p>
            <a:pPr algn="l">
              <a:spcAft>
                <a:spcPts val="1200"/>
              </a:spcAft>
            </a:pPr>
            <a:r>
              <a:rPr lang="en-US" sz="2000" dirty="0" smtClean="0">
                <a:solidFill>
                  <a:srgbClr val="000000"/>
                </a:solidFill>
              </a:rPr>
              <a:t>Each category is a relative frequency score. The categories are defined as follows:</a:t>
            </a:r>
          </a:p>
        </p:txBody>
      </p:sp>
      <p:graphicFrame>
        <p:nvGraphicFramePr>
          <p:cNvPr id="6" name="Tabelle 5"/>
          <p:cNvGraphicFramePr>
            <a:graphicFrameLocks noGrp="1"/>
          </p:cNvGraphicFramePr>
          <p:nvPr>
            <p:extLst>
              <p:ext uri="{D42A27DB-BD31-4B8C-83A1-F6EECF244321}">
                <p14:modId xmlns:p14="http://schemas.microsoft.com/office/powerpoint/2010/main" val="2579598786"/>
              </p:ext>
            </p:extLst>
          </p:nvPr>
        </p:nvGraphicFramePr>
        <p:xfrm>
          <a:off x="611560" y="3284984"/>
          <a:ext cx="7920880" cy="2905727"/>
        </p:xfrm>
        <a:graphic>
          <a:graphicData uri="http://schemas.openxmlformats.org/drawingml/2006/table">
            <a:tbl>
              <a:tblPr>
                <a:tableStyleId>{5C22544A-7EE6-4342-B048-85BDC9FD1C3A}</a:tableStyleId>
              </a:tblPr>
              <a:tblGrid>
                <a:gridCol w="1584176"/>
                <a:gridCol w="1584176"/>
                <a:gridCol w="1584176"/>
                <a:gridCol w="1584176"/>
                <a:gridCol w="1584176"/>
              </a:tblGrid>
              <a:tr h="471799">
                <a:tc>
                  <a:txBody>
                    <a:bodyPr/>
                    <a:lstStyle/>
                    <a:p>
                      <a:pPr algn="ctr" fontAlgn="b"/>
                      <a:r>
                        <a:rPr lang="en-US" sz="1600" b="1" u="none" strike="noStrike" dirty="0">
                          <a:effectLst/>
                        </a:rPr>
                        <a:t>Positive Emotion</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Negative Emotion</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Sociality</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Leisure</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smtClean="0">
                          <a:effectLst/>
                        </a:rPr>
                        <a:t>Work</a:t>
                      </a:r>
                      <a:endParaRPr lang="en-US" sz="1600" b="1" i="0" u="none" strike="noStrike" dirty="0">
                        <a:solidFill>
                          <a:srgbClr val="000000"/>
                        </a:solidFill>
                        <a:effectLst/>
                        <a:latin typeface="Calibri"/>
                      </a:endParaRPr>
                    </a:p>
                  </a:txBody>
                  <a:tcPr marL="9525" marR="9525" marT="9525" marB="0" anchor="b"/>
                </a:tc>
              </a:tr>
              <a:tr h="471799">
                <a:tc>
                  <a:txBody>
                    <a:bodyPr/>
                    <a:lstStyle/>
                    <a:p>
                      <a:pPr algn="l" fontAlgn="b"/>
                      <a:r>
                        <a:rPr lang="en-US" sz="1100" u="none" strike="noStrike">
                          <a:effectLst/>
                        </a:rPr>
                        <a:t>Affect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Negative Emotion</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Communicativeness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Leisure</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Occupation</a:t>
                      </a:r>
                      <a:endParaRPr lang="en-US" sz="1100" b="0" i="0" u="none" strike="noStrike" dirty="0">
                        <a:solidFill>
                          <a:srgbClr val="000000"/>
                        </a:solidFill>
                        <a:effectLst/>
                        <a:latin typeface="Calibri"/>
                      </a:endParaRPr>
                    </a:p>
                  </a:txBody>
                  <a:tcPr marL="9525" marR="9525" marT="9525" marB="0" anchor="b"/>
                </a:tc>
              </a:tr>
              <a:tr h="471799">
                <a:tc>
                  <a:txBody>
                    <a:bodyPr/>
                    <a:lstStyle/>
                    <a:p>
                      <a:pPr algn="l" fontAlgn="b"/>
                      <a:r>
                        <a:rPr lang="en-US" sz="1100" u="none" strike="noStrike">
                          <a:effectLst/>
                        </a:rPr>
                        <a:t>Positive Emotion</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Anxiety</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People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Home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Jobs</a:t>
                      </a:r>
                      <a:endParaRPr lang="en-US" sz="1100" b="0" i="0" u="none" strike="noStrike">
                        <a:solidFill>
                          <a:srgbClr val="000000"/>
                        </a:solidFill>
                        <a:effectLst/>
                        <a:latin typeface="Calibri"/>
                      </a:endParaRPr>
                    </a:p>
                  </a:txBody>
                  <a:tcPr marL="9525" marR="9525" marT="9525" marB="0" anchor="b"/>
                </a:tc>
              </a:tr>
              <a:tr h="471799">
                <a:tc>
                  <a:txBody>
                    <a:bodyPr/>
                    <a:lstStyle/>
                    <a:p>
                      <a:pPr algn="l" fontAlgn="b"/>
                      <a:r>
                        <a:rPr lang="en-US" sz="1100" u="none" strike="noStrike">
                          <a:effectLst/>
                        </a:rPr>
                        <a:t>Positive Feelings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Sadness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Friends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Sports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School</a:t>
                      </a:r>
                      <a:endParaRPr lang="en-US" sz="1100" b="0" i="0" u="none" strike="noStrike">
                        <a:solidFill>
                          <a:srgbClr val="000000"/>
                        </a:solidFill>
                        <a:effectLst/>
                        <a:latin typeface="Calibri"/>
                      </a:endParaRPr>
                    </a:p>
                  </a:txBody>
                  <a:tcPr marL="9525" marR="9525" marT="9525" marB="0" anchor="b"/>
                </a:tc>
              </a:tr>
              <a:tr h="471799">
                <a:tc>
                  <a:txBody>
                    <a:bodyPr/>
                    <a:lstStyle/>
                    <a:p>
                      <a:pPr algn="l" fontAlgn="b"/>
                      <a:r>
                        <a:rPr lang="en-US" sz="1100" u="none" strike="noStrike">
                          <a:effectLst/>
                        </a:rPr>
                        <a:t>Optimism</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Anger</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Family</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TV</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Achievements</a:t>
                      </a:r>
                      <a:endParaRPr lang="en-US" sz="1100" b="0" i="0" u="none" strike="noStrike">
                        <a:solidFill>
                          <a:srgbClr val="000000"/>
                        </a:solidFill>
                        <a:effectLst/>
                        <a:latin typeface="Calibri"/>
                      </a:endParaRPr>
                    </a:p>
                  </a:txBody>
                  <a:tcPr marL="9525" marR="9525" marT="9525" marB="0" anchor="b"/>
                </a:tc>
              </a:tr>
              <a:tr h="260663">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Others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Music</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60663">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Sociality</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Money</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089079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m 3"/>
          <p:cNvGraphicFramePr>
            <a:graphicFrameLocks/>
          </p:cNvGraphicFramePr>
          <p:nvPr>
            <p:extLst>
              <p:ext uri="{D42A27DB-BD31-4B8C-83A1-F6EECF244321}">
                <p14:modId xmlns:p14="http://schemas.microsoft.com/office/powerpoint/2010/main" val="3716810680"/>
              </p:ext>
            </p:extLst>
          </p:nvPr>
        </p:nvGraphicFramePr>
        <p:xfrm>
          <a:off x="107504" y="620713"/>
          <a:ext cx="8928992" cy="5688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5463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Diagramm 4"/>
          <p:cNvGraphicFramePr>
            <a:graphicFrameLocks/>
          </p:cNvGraphicFramePr>
          <p:nvPr>
            <p:extLst>
              <p:ext uri="{D42A27DB-BD31-4B8C-83A1-F6EECF244321}">
                <p14:modId xmlns:p14="http://schemas.microsoft.com/office/powerpoint/2010/main" val="3587027449"/>
              </p:ext>
            </p:extLst>
          </p:nvPr>
        </p:nvGraphicFramePr>
        <p:xfrm>
          <a:off x="179512" y="692696"/>
          <a:ext cx="8784976"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7821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m 2"/>
          <p:cNvGraphicFramePr>
            <a:graphicFrameLocks/>
          </p:cNvGraphicFramePr>
          <p:nvPr>
            <p:extLst>
              <p:ext uri="{D42A27DB-BD31-4B8C-83A1-F6EECF244321}">
                <p14:modId xmlns:p14="http://schemas.microsoft.com/office/powerpoint/2010/main" val="2810120540"/>
              </p:ext>
            </p:extLst>
          </p:nvPr>
        </p:nvGraphicFramePr>
        <p:xfrm>
          <a:off x="107504" y="620713"/>
          <a:ext cx="8928992" cy="5688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8116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m 3"/>
          <p:cNvGraphicFramePr>
            <a:graphicFrameLocks/>
          </p:cNvGraphicFramePr>
          <p:nvPr>
            <p:extLst>
              <p:ext uri="{D42A27DB-BD31-4B8C-83A1-F6EECF244321}">
                <p14:modId xmlns:p14="http://schemas.microsoft.com/office/powerpoint/2010/main" val="2388577248"/>
              </p:ext>
            </p:extLst>
          </p:nvPr>
        </p:nvGraphicFramePr>
        <p:xfrm>
          <a:off x="107504" y="620713"/>
          <a:ext cx="8928992" cy="5688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5859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m 3"/>
          <p:cNvGraphicFramePr>
            <a:graphicFrameLocks/>
          </p:cNvGraphicFramePr>
          <p:nvPr>
            <p:extLst>
              <p:ext uri="{D42A27DB-BD31-4B8C-83A1-F6EECF244321}">
                <p14:modId xmlns:p14="http://schemas.microsoft.com/office/powerpoint/2010/main" val="1385179316"/>
              </p:ext>
            </p:extLst>
          </p:nvPr>
        </p:nvGraphicFramePr>
        <p:xfrm>
          <a:off x="107504" y="620713"/>
          <a:ext cx="8928992" cy="5688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4168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Projektverlauf</a:t>
            </a:r>
            <a:endParaRPr lang="en-US"/>
          </a:p>
        </p:txBody>
      </p:sp>
      <p:sp>
        <p:nvSpPr>
          <p:cNvPr id="6" name="Richtungspfeil 5"/>
          <p:cNvSpPr/>
          <p:nvPr/>
        </p:nvSpPr>
        <p:spPr>
          <a:xfrm>
            <a:off x="-468560" y="4437112"/>
            <a:ext cx="2520280"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chtungspfeil 6"/>
          <p:cNvSpPr/>
          <p:nvPr/>
        </p:nvSpPr>
        <p:spPr>
          <a:xfrm>
            <a:off x="2267744" y="4437112"/>
            <a:ext cx="2880320" cy="1080120"/>
          </a:xfrm>
          <a:prstGeom prst="homePlat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chtungspfeil 7"/>
          <p:cNvSpPr/>
          <p:nvPr/>
        </p:nvSpPr>
        <p:spPr>
          <a:xfrm>
            <a:off x="5436096" y="4437112"/>
            <a:ext cx="2810041"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chtungspfeil 8"/>
          <p:cNvSpPr/>
          <p:nvPr/>
        </p:nvSpPr>
        <p:spPr>
          <a:xfrm>
            <a:off x="8532440" y="4437112"/>
            <a:ext cx="971600" cy="1080120"/>
          </a:xfrm>
          <a:prstGeom prst="homePlate">
            <a:avLst>
              <a:gd name="adj" fmla="val 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Gerade Verbindung 12"/>
          <p:cNvCxnSpPr/>
          <p:nvPr/>
        </p:nvCxnSpPr>
        <p:spPr>
          <a:xfrm>
            <a:off x="3923928" y="3789040"/>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2699792" y="4792506"/>
            <a:ext cx="1800200" cy="400110"/>
          </a:xfrm>
          <a:prstGeom prst="rect">
            <a:avLst/>
          </a:prstGeom>
        </p:spPr>
        <p:txBody>
          <a:bodyPr wrap="square">
            <a:spAutoFit/>
          </a:bodyPr>
          <a:lstStyle/>
          <a:p>
            <a:r>
              <a:rPr lang="de-DE" sz="2000" b="1" smtClean="0">
                <a:solidFill>
                  <a:schemeClr val="bg1"/>
                </a:solidFill>
              </a:rPr>
              <a:t>KW 21 – 23</a:t>
            </a:r>
            <a:endParaRPr lang="en-US" sz="2000" b="1">
              <a:solidFill>
                <a:schemeClr val="bg1"/>
              </a:solidFill>
            </a:endParaRPr>
          </a:p>
        </p:txBody>
      </p:sp>
      <p:pic>
        <p:nvPicPr>
          <p:cNvPr id="14" name="Picture 2" descr="C:\Users\tteubner\Dropbox\02 IISM\20 House of Participation\01 Leitbild-Prozess\wer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124744"/>
            <a:ext cx="3968608" cy="2088232"/>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395536" y="3212976"/>
            <a:ext cx="6268272" cy="400110"/>
          </a:xfrm>
          <a:prstGeom prst="rect">
            <a:avLst/>
          </a:prstGeom>
        </p:spPr>
        <p:txBody>
          <a:bodyPr wrap="square">
            <a:spAutoFit/>
          </a:bodyPr>
          <a:lstStyle/>
          <a:p>
            <a:r>
              <a:rPr lang="de-DE" sz="2000"/>
              <a:t>Aufbereitung der </a:t>
            </a:r>
            <a:r>
              <a:rPr lang="de-DE" sz="2000" b="1"/>
              <a:t>Ergebnisse der </a:t>
            </a:r>
            <a:r>
              <a:rPr lang="de-DE" sz="2000" b="1" smtClean="0"/>
              <a:t>Vorbefragung</a:t>
            </a:r>
            <a:endParaRPr lang="en-US" sz="2000" b="1"/>
          </a:p>
        </p:txBody>
      </p:sp>
    </p:spTree>
    <p:extLst>
      <p:ext uri="{BB962C8B-B14F-4D97-AF65-F5344CB8AC3E}">
        <p14:creationId xmlns:p14="http://schemas.microsoft.com/office/powerpoint/2010/main" val="42212299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Das KIT-Leitbildprojekt</a:t>
            </a:r>
            <a:endParaRPr lang="de-DE" dirty="0"/>
          </a:p>
        </p:txBody>
      </p:sp>
      <p:pic>
        <p:nvPicPr>
          <p:cNvPr id="5" name="Picture 2" descr="https://encrypted-tbn0.gstatic.com/images?q=tbn:ANd9GcQdLbO3a8ZDARdw8I3mJMV5xsO22SwnoJnO0Lw_6x2ksYCQx6iJ_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40" y="3774759"/>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1327340" y="3774758"/>
            <a:ext cx="3244661"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1691680" y="3774758"/>
            <a:ext cx="3168352"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2123728" y="3774758"/>
            <a:ext cx="3024336" cy="187642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nhaltsplatzhalter 2"/>
          <p:cNvSpPr txBox="1">
            <a:spLocks/>
          </p:cNvSpPr>
          <p:nvPr/>
        </p:nvSpPr>
        <p:spPr bwMode="auto">
          <a:xfrm>
            <a:off x="1763688" y="4797152"/>
            <a:ext cx="6985024" cy="12956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buFontTx/>
              <a:buNone/>
            </a:pPr>
            <a:r>
              <a:rPr lang="de-DE" sz="5400" b="1" kern="0" smtClean="0">
                <a:latin typeface="Calibri" pitchFamily="34" charset="0"/>
              </a:rPr>
              <a:t>Vorbefragung</a:t>
            </a:r>
            <a:endParaRPr lang="en-US" sz="5400" b="1" kern="0" dirty="0">
              <a:latin typeface="Calibri" pitchFamily="34" charset="0"/>
            </a:endParaRPr>
          </a:p>
        </p:txBody>
      </p:sp>
      <p:cxnSp>
        <p:nvCxnSpPr>
          <p:cNvPr id="10" name="Gerade Verbindung 9"/>
          <p:cNvCxnSpPr/>
          <p:nvPr/>
        </p:nvCxnSpPr>
        <p:spPr>
          <a:xfrm>
            <a:off x="1907704" y="5517232"/>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305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4"/>
          <p:cNvSpPr>
            <a:spLocks noGrp="1"/>
          </p:cNvSpPr>
          <p:nvPr>
            <p:ph type="title"/>
          </p:nvPr>
        </p:nvSpPr>
        <p:spPr>
          <a:xfrm>
            <a:off x="390525" y="333375"/>
            <a:ext cx="6911975" cy="561975"/>
          </a:xfrm>
        </p:spPr>
        <p:txBody>
          <a:bodyPr/>
          <a:lstStyle/>
          <a:p>
            <a:r>
              <a:rPr lang="de-DE" smtClean="0"/>
              <a:t>Ziele.</a:t>
            </a:r>
            <a:endParaRPr lang="en-US"/>
          </a:p>
        </p:txBody>
      </p:sp>
      <p:pic>
        <p:nvPicPr>
          <p:cNvPr id="3076" name="Picture 4" descr="C:\Users\tteubner\Dropbox\02 IISM\20 House of Participation\01 Leitbild-Prozess\zie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412776"/>
            <a:ext cx="8629021"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85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a:xfrm>
            <a:off x="390525" y="333375"/>
            <a:ext cx="6911975" cy="561975"/>
          </a:xfrm>
        </p:spPr>
        <p:txBody>
          <a:bodyPr/>
          <a:lstStyle/>
          <a:p>
            <a:r>
              <a:rPr lang="de-DE" smtClean="0"/>
              <a:t>Stärken.</a:t>
            </a:r>
            <a:endParaRPr lang="en-US"/>
          </a:p>
        </p:txBody>
      </p:sp>
      <p:pic>
        <p:nvPicPr>
          <p:cNvPr id="4098" name="Picture 2" descr="C:\Users\tteubner\Dropbox\02 IISM\20 House of Participation\01 Leitbild-Prozess\stärke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8" r="1474"/>
          <a:stretch/>
        </p:blipFill>
        <p:spPr bwMode="auto">
          <a:xfrm>
            <a:off x="254000" y="1340768"/>
            <a:ext cx="877570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68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a:xfrm>
            <a:off x="390525" y="333375"/>
            <a:ext cx="6911975" cy="561975"/>
          </a:xfrm>
        </p:spPr>
        <p:txBody>
          <a:bodyPr/>
          <a:lstStyle/>
          <a:p>
            <a:r>
              <a:rPr lang="de-DE" smtClean="0"/>
              <a:t>Werte.</a:t>
            </a:r>
            <a:endParaRPr lang="en-US"/>
          </a:p>
        </p:txBody>
      </p:sp>
      <p:pic>
        <p:nvPicPr>
          <p:cNvPr id="5122" name="Picture 2" descr="C:\Users\tteubner\Dropbox\02 IISM\20 House of Participation\01 Leitbild-Prozess\wer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96752"/>
            <a:ext cx="8621459"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68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a:xfrm>
            <a:off x="390524" y="333375"/>
            <a:ext cx="7277819" cy="561975"/>
          </a:xfrm>
        </p:spPr>
        <p:txBody>
          <a:bodyPr/>
          <a:lstStyle/>
          <a:p>
            <a:r>
              <a:rPr lang="de-DE" smtClean="0"/>
              <a:t>Erste Erkenntnisse der Vorbefragung (50 / 500)</a:t>
            </a:r>
            <a:endParaRPr lang="en-US"/>
          </a:p>
        </p:txBody>
      </p:sp>
      <p:graphicFrame>
        <p:nvGraphicFramePr>
          <p:cNvPr id="9" name="Diagramm 8"/>
          <p:cNvGraphicFramePr>
            <a:graphicFrameLocks/>
          </p:cNvGraphicFramePr>
          <p:nvPr>
            <p:extLst>
              <p:ext uri="{D42A27DB-BD31-4B8C-83A1-F6EECF244321}">
                <p14:modId xmlns:p14="http://schemas.microsoft.com/office/powerpoint/2010/main" val="3407371094"/>
              </p:ext>
            </p:extLst>
          </p:nvPr>
        </p:nvGraphicFramePr>
        <p:xfrm>
          <a:off x="0" y="2072803"/>
          <a:ext cx="4714875" cy="26523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m 9"/>
          <p:cNvGraphicFramePr>
            <a:graphicFrameLocks/>
          </p:cNvGraphicFramePr>
          <p:nvPr>
            <p:extLst>
              <p:ext uri="{D42A27DB-BD31-4B8C-83A1-F6EECF244321}">
                <p14:modId xmlns:p14="http://schemas.microsoft.com/office/powerpoint/2010/main" val="3881216172"/>
              </p:ext>
            </p:extLst>
          </p:nvPr>
        </p:nvGraphicFramePr>
        <p:xfrm>
          <a:off x="4427984" y="2072803"/>
          <a:ext cx="4716016" cy="33004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p:cNvSpPr txBox="1"/>
          <p:nvPr/>
        </p:nvSpPr>
        <p:spPr>
          <a:xfrm>
            <a:off x="2051720" y="1562770"/>
            <a:ext cx="1326004" cy="369332"/>
          </a:xfrm>
          <a:prstGeom prst="rect">
            <a:avLst/>
          </a:prstGeom>
          <a:noFill/>
        </p:spPr>
        <p:txBody>
          <a:bodyPr wrap="none" rtlCol="0">
            <a:spAutoFit/>
          </a:bodyPr>
          <a:lstStyle/>
          <a:p>
            <a:r>
              <a:rPr lang="de-DE" b="1" smtClean="0">
                <a:solidFill>
                  <a:schemeClr val="accent2">
                    <a:lumMod val="75000"/>
                  </a:schemeClr>
                </a:solidFill>
              </a:rPr>
              <a:t>Ziele (soll)</a:t>
            </a:r>
            <a:endParaRPr lang="en-US" b="1">
              <a:solidFill>
                <a:schemeClr val="accent2">
                  <a:lumMod val="75000"/>
                </a:schemeClr>
              </a:solidFill>
            </a:endParaRPr>
          </a:p>
        </p:txBody>
      </p:sp>
      <p:sp>
        <p:nvSpPr>
          <p:cNvPr id="12" name="Textfeld 11"/>
          <p:cNvSpPr txBox="1"/>
          <p:nvPr/>
        </p:nvSpPr>
        <p:spPr>
          <a:xfrm>
            <a:off x="6221988" y="1562770"/>
            <a:ext cx="1518364" cy="369332"/>
          </a:xfrm>
          <a:prstGeom prst="rect">
            <a:avLst/>
          </a:prstGeom>
          <a:noFill/>
        </p:spPr>
        <p:txBody>
          <a:bodyPr wrap="none" rtlCol="0">
            <a:spAutoFit/>
          </a:bodyPr>
          <a:lstStyle/>
          <a:p>
            <a:r>
              <a:rPr lang="de-DE" b="1" smtClean="0">
                <a:solidFill>
                  <a:srgbClr val="9E0000"/>
                </a:solidFill>
              </a:rPr>
              <a:t>Stärken (ist)</a:t>
            </a:r>
            <a:endParaRPr lang="en-US" b="1">
              <a:solidFill>
                <a:srgbClr val="9E0000"/>
              </a:solidFill>
            </a:endParaRPr>
          </a:p>
        </p:txBody>
      </p:sp>
      <p:cxnSp>
        <p:nvCxnSpPr>
          <p:cNvPr id="15" name="Gerade Verbindung 14"/>
          <p:cNvCxnSpPr/>
          <p:nvPr/>
        </p:nvCxnSpPr>
        <p:spPr>
          <a:xfrm>
            <a:off x="5796136" y="1932102"/>
            <a:ext cx="2592288" cy="0"/>
          </a:xfrm>
          <a:prstGeom prst="line">
            <a:avLst/>
          </a:prstGeom>
        </p:spPr>
        <p:style>
          <a:lnRef idx="1">
            <a:schemeClr val="dk1"/>
          </a:lnRef>
          <a:fillRef idx="0">
            <a:schemeClr val="dk1"/>
          </a:fillRef>
          <a:effectRef idx="0">
            <a:schemeClr val="dk1"/>
          </a:effectRef>
          <a:fontRef idx="minor">
            <a:schemeClr val="tx1"/>
          </a:fontRef>
        </p:style>
      </p:cxnSp>
      <p:cxnSp>
        <p:nvCxnSpPr>
          <p:cNvPr id="18" name="Gerade Verbindung 17"/>
          <p:cNvCxnSpPr/>
          <p:nvPr/>
        </p:nvCxnSpPr>
        <p:spPr>
          <a:xfrm>
            <a:off x="5796136" y="1562562"/>
            <a:ext cx="2592288" cy="0"/>
          </a:xfrm>
          <a:prstGeom prst="line">
            <a:avLst/>
          </a:prstGeom>
        </p:spPr>
        <p:style>
          <a:lnRef idx="1">
            <a:schemeClr val="dk1"/>
          </a:lnRef>
          <a:fillRef idx="0">
            <a:schemeClr val="dk1"/>
          </a:fillRef>
          <a:effectRef idx="0">
            <a:schemeClr val="dk1"/>
          </a:effectRef>
          <a:fontRef idx="minor">
            <a:schemeClr val="tx1"/>
          </a:fontRef>
        </p:style>
      </p:cxnSp>
      <p:cxnSp>
        <p:nvCxnSpPr>
          <p:cNvPr id="19" name="Gerade Verbindung 18"/>
          <p:cNvCxnSpPr/>
          <p:nvPr/>
        </p:nvCxnSpPr>
        <p:spPr>
          <a:xfrm>
            <a:off x="1376869" y="1562562"/>
            <a:ext cx="2592288" cy="0"/>
          </a:xfrm>
          <a:prstGeom prst="line">
            <a:avLst/>
          </a:prstGeom>
        </p:spPr>
        <p:style>
          <a:lnRef idx="1">
            <a:schemeClr val="dk1"/>
          </a:lnRef>
          <a:fillRef idx="0">
            <a:schemeClr val="dk1"/>
          </a:fillRef>
          <a:effectRef idx="0">
            <a:schemeClr val="dk1"/>
          </a:effectRef>
          <a:fontRef idx="minor">
            <a:schemeClr val="tx1"/>
          </a:fontRef>
        </p:style>
      </p:cxnSp>
      <p:cxnSp>
        <p:nvCxnSpPr>
          <p:cNvPr id="20" name="Gerade Verbindung 19"/>
          <p:cNvCxnSpPr/>
          <p:nvPr/>
        </p:nvCxnSpPr>
        <p:spPr>
          <a:xfrm>
            <a:off x="1376869" y="1932102"/>
            <a:ext cx="2592288" cy="0"/>
          </a:xfrm>
          <a:prstGeom prst="line">
            <a:avLst/>
          </a:prstGeom>
        </p:spPr>
        <p:style>
          <a:lnRef idx="1">
            <a:schemeClr val="dk1"/>
          </a:lnRef>
          <a:fillRef idx="0">
            <a:schemeClr val="dk1"/>
          </a:fillRef>
          <a:effectRef idx="0">
            <a:schemeClr val="dk1"/>
          </a:effectRef>
          <a:fontRef idx="minor">
            <a:schemeClr val="tx1"/>
          </a:fontRef>
        </p:style>
      </p:cxnSp>
      <p:sp>
        <p:nvSpPr>
          <p:cNvPr id="21" name="Textfeld 20"/>
          <p:cNvSpPr txBox="1"/>
          <p:nvPr/>
        </p:nvSpPr>
        <p:spPr>
          <a:xfrm>
            <a:off x="6084168" y="5949280"/>
            <a:ext cx="2916183" cy="276999"/>
          </a:xfrm>
          <a:prstGeom prst="rect">
            <a:avLst/>
          </a:prstGeom>
          <a:noFill/>
        </p:spPr>
        <p:txBody>
          <a:bodyPr wrap="none" rtlCol="0">
            <a:spAutoFit/>
          </a:bodyPr>
          <a:lstStyle/>
          <a:p>
            <a:r>
              <a:rPr lang="de-DE" sz="1200" smtClean="0"/>
              <a:t>% Nennungen der jeweiligen Kategorien</a:t>
            </a:r>
            <a:endParaRPr lang="en-US" sz="1200"/>
          </a:p>
        </p:txBody>
      </p:sp>
      <p:sp>
        <p:nvSpPr>
          <p:cNvPr id="2" name="Rechteck 1"/>
          <p:cNvSpPr/>
          <p:nvPr/>
        </p:nvSpPr>
        <p:spPr>
          <a:xfrm>
            <a:off x="251520" y="2223914"/>
            <a:ext cx="4319761" cy="2144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4692352" y="3861048"/>
            <a:ext cx="4319761" cy="2144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981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P spid="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Projektverlauf</a:t>
            </a:r>
            <a:endParaRPr lang="en-US"/>
          </a:p>
        </p:txBody>
      </p:sp>
      <p:sp>
        <p:nvSpPr>
          <p:cNvPr id="6" name="Richtungspfeil 5"/>
          <p:cNvSpPr/>
          <p:nvPr/>
        </p:nvSpPr>
        <p:spPr>
          <a:xfrm>
            <a:off x="-468560" y="4437112"/>
            <a:ext cx="2520280"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chtungspfeil 6"/>
          <p:cNvSpPr/>
          <p:nvPr/>
        </p:nvSpPr>
        <p:spPr>
          <a:xfrm>
            <a:off x="2267744" y="4437112"/>
            <a:ext cx="2880320"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chtungspfeil 7"/>
          <p:cNvSpPr/>
          <p:nvPr/>
        </p:nvSpPr>
        <p:spPr>
          <a:xfrm>
            <a:off x="5436096" y="4437112"/>
            <a:ext cx="2810041" cy="1080120"/>
          </a:xfrm>
          <a:prstGeom prst="homePlat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chtungspfeil 8"/>
          <p:cNvSpPr/>
          <p:nvPr/>
        </p:nvSpPr>
        <p:spPr>
          <a:xfrm>
            <a:off x="8532440" y="4437112"/>
            <a:ext cx="971600" cy="1080120"/>
          </a:xfrm>
          <a:prstGeom prst="homePlate">
            <a:avLst>
              <a:gd name="adj" fmla="val 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hteck 9"/>
          <p:cNvSpPr/>
          <p:nvPr/>
        </p:nvSpPr>
        <p:spPr>
          <a:xfrm>
            <a:off x="3196952" y="2564904"/>
            <a:ext cx="5695528" cy="1015663"/>
          </a:xfrm>
          <a:prstGeom prst="rect">
            <a:avLst/>
          </a:prstGeom>
        </p:spPr>
        <p:txBody>
          <a:bodyPr wrap="square">
            <a:spAutoFit/>
          </a:bodyPr>
          <a:lstStyle/>
          <a:p>
            <a:r>
              <a:rPr lang="de-DE" sz="2000" b="1"/>
              <a:t>Probebetrieb </a:t>
            </a:r>
            <a:r>
              <a:rPr lang="de-DE" sz="2000" b="1" smtClean="0">
                <a:sym typeface="Wingdings" pitchFamily="2" charset="2"/>
              </a:rPr>
              <a:t> </a:t>
            </a:r>
            <a:r>
              <a:rPr lang="de-DE" sz="2000" b="1" smtClean="0"/>
              <a:t>Vorbefüllung</a:t>
            </a:r>
            <a:r>
              <a:rPr lang="de-DE" sz="2000" smtClean="0"/>
              <a:t> </a:t>
            </a:r>
            <a:r>
              <a:rPr lang="de-DE" sz="2000"/>
              <a:t>der Leitbild-Plattform participation.kit.edu </a:t>
            </a:r>
            <a:r>
              <a:rPr lang="de-DE" sz="2000" smtClean="0"/>
              <a:t>mit den </a:t>
            </a:r>
            <a:r>
              <a:rPr lang="de-DE" sz="2000"/>
              <a:t>Ergebnissen der </a:t>
            </a:r>
            <a:r>
              <a:rPr lang="de-DE" sz="2000" smtClean="0"/>
              <a:t>Vorbefragung</a:t>
            </a:r>
            <a:endParaRPr lang="en-US" sz="2000" b="1"/>
          </a:p>
        </p:txBody>
      </p:sp>
      <p:cxnSp>
        <p:nvCxnSpPr>
          <p:cNvPr id="13" name="Gerade Verbindung 12"/>
          <p:cNvCxnSpPr/>
          <p:nvPr/>
        </p:nvCxnSpPr>
        <p:spPr>
          <a:xfrm>
            <a:off x="7020272" y="3789040"/>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5788287" y="4792506"/>
            <a:ext cx="1800200" cy="400110"/>
          </a:xfrm>
          <a:prstGeom prst="rect">
            <a:avLst/>
          </a:prstGeom>
        </p:spPr>
        <p:txBody>
          <a:bodyPr wrap="square">
            <a:spAutoFit/>
          </a:bodyPr>
          <a:lstStyle/>
          <a:p>
            <a:r>
              <a:rPr lang="de-DE" sz="2000" b="1" smtClean="0">
                <a:solidFill>
                  <a:schemeClr val="bg1"/>
                </a:solidFill>
              </a:rPr>
              <a:t>KW 24 – 25</a:t>
            </a:r>
            <a:endParaRPr lang="en-US" sz="2000" b="1">
              <a:solidFill>
                <a:schemeClr val="bg1"/>
              </a:solidFill>
            </a:endParaRPr>
          </a:p>
        </p:txBody>
      </p:sp>
      <p:pic>
        <p:nvPicPr>
          <p:cNvPr id="2054" name="Picture 6" descr="Testphase / vek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32" y="1711424"/>
            <a:ext cx="2597019" cy="207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72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Projektverlauf</a:t>
            </a:r>
            <a:endParaRPr lang="en-US"/>
          </a:p>
        </p:txBody>
      </p:sp>
      <p:sp>
        <p:nvSpPr>
          <p:cNvPr id="6" name="Richtungspfeil 5"/>
          <p:cNvSpPr/>
          <p:nvPr/>
        </p:nvSpPr>
        <p:spPr>
          <a:xfrm>
            <a:off x="-468560" y="4437112"/>
            <a:ext cx="2520280" cy="1080120"/>
          </a:xfrm>
          <a:prstGeom prst="homePlat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chtungspfeil 6"/>
          <p:cNvSpPr/>
          <p:nvPr/>
        </p:nvSpPr>
        <p:spPr>
          <a:xfrm>
            <a:off x="2267744" y="4437112"/>
            <a:ext cx="2880320"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chtungspfeil 7"/>
          <p:cNvSpPr/>
          <p:nvPr/>
        </p:nvSpPr>
        <p:spPr>
          <a:xfrm>
            <a:off x="5436096" y="4437112"/>
            <a:ext cx="2810041"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chtungspfeil 8"/>
          <p:cNvSpPr/>
          <p:nvPr/>
        </p:nvSpPr>
        <p:spPr>
          <a:xfrm>
            <a:off x="8532440" y="4437112"/>
            <a:ext cx="971600" cy="1080120"/>
          </a:xfrm>
          <a:prstGeom prst="homePlate">
            <a:avLst>
              <a:gd name="adj" fmla="val 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hteck 9"/>
          <p:cNvSpPr/>
          <p:nvPr/>
        </p:nvSpPr>
        <p:spPr>
          <a:xfrm>
            <a:off x="323528" y="2708920"/>
            <a:ext cx="5436096" cy="1015663"/>
          </a:xfrm>
          <a:prstGeom prst="rect">
            <a:avLst/>
          </a:prstGeom>
        </p:spPr>
        <p:txBody>
          <a:bodyPr wrap="square">
            <a:spAutoFit/>
          </a:bodyPr>
          <a:lstStyle/>
          <a:p>
            <a:r>
              <a:rPr lang="de-DE" sz="2000" b="1" smtClean="0">
                <a:solidFill>
                  <a:srgbClr val="C00000"/>
                </a:solidFill>
              </a:rPr>
              <a:t>Live-Betrieb</a:t>
            </a:r>
            <a:r>
              <a:rPr lang="de-DE" sz="2000" smtClean="0"/>
              <a:t>: Offene </a:t>
            </a:r>
            <a:r>
              <a:rPr lang="de-DE" sz="2000"/>
              <a:t>Debatte auf </a:t>
            </a:r>
            <a:r>
              <a:rPr lang="de-DE" sz="2000" b="1" smtClean="0"/>
              <a:t>participation.kit.edu </a:t>
            </a:r>
            <a:r>
              <a:rPr lang="de-DE" sz="2000" smtClean="0"/>
              <a:t>und </a:t>
            </a:r>
            <a:r>
              <a:rPr lang="de-DE" sz="2000"/>
              <a:t>auf Präsenzveranstaltungen</a:t>
            </a:r>
            <a:endParaRPr lang="en-US" sz="2000"/>
          </a:p>
        </p:txBody>
      </p:sp>
      <p:sp>
        <p:nvSpPr>
          <p:cNvPr id="11" name="Rechteck 10"/>
          <p:cNvSpPr/>
          <p:nvPr/>
        </p:nvSpPr>
        <p:spPr>
          <a:xfrm>
            <a:off x="35496" y="4792506"/>
            <a:ext cx="1638501" cy="400110"/>
          </a:xfrm>
          <a:prstGeom prst="rect">
            <a:avLst/>
          </a:prstGeom>
        </p:spPr>
        <p:txBody>
          <a:bodyPr wrap="square">
            <a:spAutoFit/>
          </a:bodyPr>
          <a:lstStyle/>
          <a:p>
            <a:r>
              <a:rPr lang="de-DE" sz="2000" b="1" smtClean="0">
                <a:solidFill>
                  <a:schemeClr val="bg1"/>
                </a:solidFill>
              </a:rPr>
              <a:t>KW 26 – 29 </a:t>
            </a:r>
            <a:endParaRPr lang="en-US" sz="2000" b="1">
              <a:solidFill>
                <a:schemeClr val="bg1"/>
              </a:solidFill>
            </a:endParaRPr>
          </a:p>
        </p:txBody>
      </p:sp>
      <p:cxnSp>
        <p:nvCxnSpPr>
          <p:cNvPr id="13" name="Gerade Verbindung 12"/>
          <p:cNvCxnSpPr/>
          <p:nvPr/>
        </p:nvCxnSpPr>
        <p:spPr>
          <a:xfrm>
            <a:off x="755576" y="3789040"/>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3" cstate="print"/>
          <a:srcRect l="16459" t="16731" r="18432" b="16157"/>
          <a:stretch>
            <a:fillRect/>
          </a:stretch>
        </p:blipFill>
        <p:spPr bwMode="auto">
          <a:xfrm>
            <a:off x="4511017" y="1124744"/>
            <a:ext cx="4525930" cy="2915744"/>
          </a:xfrm>
          <a:prstGeom prst="rect">
            <a:avLst/>
          </a:prstGeom>
          <a:noFill/>
          <a:ln w="9525">
            <a:noFill/>
            <a:miter lim="800000"/>
            <a:headEnd/>
            <a:tailEnd/>
          </a:ln>
          <a:effectLst/>
        </p:spPr>
      </p:pic>
      <p:sp>
        <p:nvSpPr>
          <p:cNvPr id="12" name="Rechteck 11"/>
          <p:cNvSpPr/>
          <p:nvPr/>
        </p:nvSpPr>
        <p:spPr>
          <a:xfrm>
            <a:off x="327015" y="2442374"/>
            <a:ext cx="5436096" cy="338554"/>
          </a:xfrm>
          <a:prstGeom prst="rect">
            <a:avLst/>
          </a:prstGeom>
        </p:spPr>
        <p:txBody>
          <a:bodyPr wrap="square">
            <a:spAutoFit/>
          </a:bodyPr>
          <a:lstStyle/>
          <a:p>
            <a:r>
              <a:rPr lang="de-DE" sz="1600" b="1" smtClean="0">
                <a:solidFill>
                  <a:srgbClr val="C00000"/>
                </a:solidFill>
              </a:rPr>
              <a:t>24.06. bis 19.07.2013</a:t>
            </a:r>
            <a:endParaRPr lang="en-US" sz="1600"/>
          </a:p>
        </p:txBody>
      </p:sp>
    </p:spTree>
    <p:extLst>
      <p:ext uri="{BB962C8B-B14F-4D97-AF65-F5344CB8AC3E}">
        <p14:creationId xmlns:p14="http://schemas.microsoft.com/office/powerpoint/2010/main" val="464661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433" y="332656"/>
            <a:ext cx="3437422" cy="19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479" y="1312985"/>
            <a:ext cx="1562665" cy="156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title"/>
          </p:nvPr>
        </p:nvSpPr>
        <p:spPr/>
        <p:txBody>
          <a:bodyPr/>
          <a:lstStyle/>
          <a:p>
            <a:r>
              <a:rPr lang="de-DE"/>
              <a:t>Projektverlauf</a:t>
            </a:r>
            <a:endParaRPr lang="en-US"/>
          </a:p>
        </p:txBody>
      </p:sp>
      <p:sp>
        <p:nvSpPr>
          <p:cNvPr id="6" name="Richtungspfeil 5"/>
          <p:cNvSpPr/>
          <p:nvPr/>
        </p:nvSpPr>
        <p:spPr>
          <a:xfrm>
            <a:off x="-468560" y="4437112"/>
            <a:ext cx="2520280"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chtungspfeil 6"/>
          <p:cNvSpPr/>
          <p:nvPr/>
        </p:nvSpPr>
        <p:spPr>
          <a:xfrm>
            <a:off x="2267744" y="4437112"/>
            <a:ext cx="2880320" cy="1080120"/>
          </a:xfrm>
          <a:prstGeom prst="homePlat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chtungspfeil 7"/>
          <p:cNvSpPr/>
          <p:nvPr/>
        </p:nvSpPr>
        <p:spPr>
          <a:xfrm>
            <a:off x="5436096" y="4437112"/>
            <a:ext cx="2810041" cy="1080120"/>
          </a:xfrm>
          <a:prstGeom prst="homePlat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chtungspfeil 8"/>
          <p:cNvSpPr/>
          <p:nvPr/>
        </p:nvSpPr>
        <p:spPr>
          <a:xfrm>
            <a:off x="8532440" y="4437112"/>
            <a:ext cx="971600" cy="1080120"/>
          </a:xfrm>
          <a:prstGeom prst="homePlate">
            <a:avLst>
              <a:gd name="adj" fmla="val 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hteck 9"/>
          <p:cNvSpPr/>
          <p:nvPr/>
        </p:nvSpPr>
        <p:spPr>
          <a:xfrm>
            <a:off x="323528" y="3275692"/>
            <a:ext cx="5436096" cy="707886"/>
          </a:xfrm>
          <a:prstGeom prst="rect">
            <a:avLst/>
          </a:prstGeom>
        </p:spPr>
        <p:txBody>
          <a:bodyPr wrap="square">
            <a:spAutoFit/>
          </a:bodyPr>
          <a:lstStyle/>
          <a:p>
            <a:r>
              <a:rPr lang="de-DE" sz="2000" b="1"/>
              <a:t>Aufbereitung der Ergebnisse </a:t>
            </a:r>
            <a:r>
              <a:rPr lang="de-DE" sz="2000" smtClean="0"/>
              <a:t>aus der offenen </a:t>
            </a:r>
            <a:r>
              <a:rPr lang="de-DE" sz="2000"/>
              <a:t>Debatte</a:t>
            </a:r>
            <a:endParaRPr lang="en-US" sz="2000"/>
          </a:p>
        </p:txBody>
      </p:sp>
      <p:sp>
        <p:nvSpPr>
          <p:cNvPr id="11" name="Rechteck 10"/>
          <p:cNvSpPr/>
          <p:nvPr/>
        </p:nvSpPr>
        <p:spPr>
          <a:xfrm>
            <a:off x="2771800" y="4792506"/>
            <a:ext cx="1638501" cy="400110"/>
          </a:xfrm>
          <a:prstGeom prst="rect">
            <a:avLst/>
          </a:prstGeom>
        </p:spPr>
        <p:txBody>
          <a:bodyPr wrap="square">
            <a:spAutoFit/>
          </a:bodyPr>
          <a:lstStyle/>
          <a:p>
            <a:r>
              <a:rPr lang="de-DE" sz="2000" b="1" smtClean="0">
                <a:solidFill>
                  <a:schemeClr val="bg1"/>
                </a:solidFill>
              </a:rPr>
              <a:t>KW 30 – 31 </a:t>
            </a:r>
            <a:endParaRPr lang="en-US" sz="2000" b="1">
              <a:solidFill>
                <a:schemeClr val="bg1"/>
              </a:solidFill>
            </a:endParaRPr>
          </a:p>
        </p:txBody>
      </p:sp>
      <p:cxnSp>
        <p:nvCxnSpPr>
          <p:cNvPr id="13" name="Gerade Verbindung 12"/>
          <p:cNvCxnSpPr/>
          <p:nvPr/>
        </p:nvCxnSpPr>
        <p:spPr>
          <a:xfrm>
            <a:off x="4211960" y="3789040"/>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3584" y="856973"/>
            <a:ext cx="3674553" cy="338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385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äsentation Internationales">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lien_pp">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1095</Words>
  <Application>Microsoft Office PowerPoint</Application>
  <PresentationFormat>Bildschirmpräsentation (4:3)</PresentationFormat>
  <Paragraphs>351</Paragraphs>
  <Slides>64</Slides>
  <Notes>17</Notes>
  <HiddenSlides>25</HiddenSlides>
  <MMClips>0</MMClips>
  <ScaleCrop>false</ScaleCrop>
  <HeadingPairs>
    <vt:vector size="4" baseType="variant">
      <vt:variant>
        <vt:lpstr>Design</vt:lpstr>
      </vt:variant>
      <vt:variant>
        <vt:i4>2</vt:i4>
      </vt:variant>
      <vt:variant>
        <vt:lpstr>Folientitel</vt:lpstr>
      </vt:variant>
      <vt:variant>
        <vt:i4>64</vt:i4>
      </vt:variant>
    </vt:vector>
  </HeadingPairs>
  <TitlesOfParts>
    <vt:vector size="66" baseType="lpstr">
      <vt:lpstr>Präsentation Internationales</vt:lpstr>
      <vt:lpstr>folien_pp</vt:lpstr>
      <vt:lpstr>PowerPoint-Präsentation</vt:lpstr>
      <vt:lpstr>Das KIT-Leitbildprojekt: Präsidium</vt:lpstr>
      <vt:lpstr>Das Leitbildprojekt ist ein wichtiger Schritt in der Profil- und Identitätsbildung des KIT.</vt:lpstr>
      <vt:lpstr>Zeitplan</vt:lpstr>
      <vt:lpstr>Projektverlauf</vt:lpstr>
      <vt:lpstr>Projektverlauf</vt:lpstr>
      <vt:lpstr>Projektverlauf</vt:lpstr>
      <vt:lpstr>Projektverlauf</vt:lpstr>
      <vt:lpstr>Projektverlauf</vt:lpstr>
      <vt:lpstr>Zeitplan</vt:lpstr>
      <vt:lpstr>Zeitplan</vt:lpstr>
      <vt:lpstr>Zeitplan</vt:lpstr>
      <vt:lpstr>Zwischenfazit</vt:lpstr>
      <vt:lpstr>PowerPoint-Präsentation</vt:lpstr>
      <vt:lpstr>Für eParticipation: 10%-10%-Regel</vt:lpstr>
      <vt:lpstr>Für das KIT Leitbild</vt:lpstr>
      <vt:lpstr>Für das KIT Leitbild nach Benutzergruppen</vt:lpstr>
      <vt:lpstr>Beteiligung in absoluten Zahlen</vt:lpstr>
      <vt:lpstr>Aktivität nach Rolle</vt:lpstr>
      <vt:lpstr>Plattformnutzung</vt:lpstr>
      <vt:lpstr>Plattformnutzung</vt:lpstr>
      <vt:lpstr>Plattformnutzung</vt:lpstr>
      <vt:lpstr>PowerPoint-Präsentation</vt:lpstr>
      <vt:lpstr>Geschlecht &amp; Alter</vt:lpstr>
      <vt:lpstr>Verweildauer am KIT</vt:lpstr>
      <vt:lpstr>Fakultätszugehörigkeit &amp; Campus</vt:lpstr>
      <vt:lpstr>Angaben zur Personalverantwortung</vt:lpstr>
      <vt:lpstr>Bewertung: Qualität der Plattform</vt:lpstr>
      <vt:lpstr>Bewertung: Qualität der Beiträge</vt:lpstr>
      <vt:lpstr>Bewertung: Sinnhaftigkeit des Prozesses</vt:lpstr>
      <vt:lpstr>PowerPoint-Präsentation</vt:lpstr>
      <vt:lpstr>#Vorschläge nach Kategorie</vt:lpstr>
      <vt:lpstr>Vorschläge nach Gruppen &amp; Themen</vt:lpstr>
      <vt:lpstr>Vorschläge nach Gruppen &amp; Themen</vt:lpstr>
      <vt:lpstr>+/- Votes pro Vorschlag, je nachdem wer diesen Vorschlag erstellt hat</vt:lpstr>
      <vt:lpstr>+/- Votes pro Vorschlag, je nach Kategorie des Vorschlags</vt:lpstr>
      <vt:lpstr>Wie vergeben die Teilnehmer ihre Stimmen für Vorschläge der einzelnen Kategorien</vt:lpstr>
      <vt:lpstr>Wie viele Kommentare (1. und 2. Ebene) gibt es in den verschiedenen Kategorien</vt:lpstr>
      <vt:lpstr>wordcloud: Alle</vt:lpstr>
      <vt:lpstr>wordcloud: Stärke</vt:lpstr>
      <vt:lpstr>wordcloud: Werte</vt:lpstr>
      <vt:lpstr>wordcloud: Ziele</vt:lpstr>
      <vt:lpstr>wordcloud: Umsetzung</vt:lpstr>
      <vt:lpstr>wordcloud: Slogan</vt:lpstr>
      <vt:lpstr>wordcloud: Studierende</vt:lpstr>
      <vt:lpstr>wordcloud: Mitarbeiter</vt:lpstr>
      <vt:lpstr>wordcloud: Profs</vt:lpstr>
      <vt:lpstr>wordcloud: Präsenzveranstaltungen</vt:lpstr>
      <vt:lpstr>wordcloud: Initialbefüllung</vt:lpstr>
      <vt:lpstr>wordcloud: Basierend auf den Tags</vt:lpstr>
      <vt:lpstr>PowerPoint-Präsentation</vt:lpstr>
      <vt:lpstr>Zusammenhang der Themen (anhand gemeinsamer Nennung in Vorschlägen)</vt:lpstr>
      <vt:lpstr>Aktivitätsverteilung (#Proposals/ User)</vt:lpstr>
      <vt:lpstr>Sentiment Analyse</vt:lpstr>
      <vt:lpstr>PowerPoint-Präsentation</vt:lpstr>
      <vt:lpstr>PowerPoint-Präsentation</vt:lpstr>
      <vt:lpstr>PowerPoint-Präsentation</vt:lpstr>
      <vt:lpstr>PowerPoint-Präsentation</vt:lpstr>
      <vt:lpstr>PowerPoint-Präsentation</vt:lpstr>
      <vt:lpstr>PowerPoint-Präsentation</vt:lpstr>
      <vt:lpstr>Ziele.</vt:lpstr>
      <vt:lpstr>Stärken.</vt:lpstr>
      <vt:lpstr>Werte.</vt:lpstr>
      <vt:lpstr>Erste Erkenntnisse der Vorbefragung (50 / 500)</vt:lpstr>
    </vt:vector>
  </TitlesOfParts>
  <Company>Karlsruhe Institute of Technology (KIT)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Default</dc:creator>
  <cp:lastModifiedBy>Teubner, Timm</cp:lastModifiedBy>
  <cp:revision>322</cp:revision>
  <cp:lastPrinted>2013-04-18T08:39:58Z</cp:lastPrinted>
  <dcterms:created xsi:type="dcterms:W3CDTF">2011-08-02T06:26:10Z</dcterms:created>
  <dcterms:modified xsi:type="dcterms:W3CDTF">2013-09-27T06:56:19Z</dcterms:modified>
</cp:coreProperties>
</file>